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9"/>
  </p:notesMasterIdLst>
  <p:sldIdLst>
    <p:sldId id="286" r:id="rId2"/>
    <p:sldId id="28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56" r:id="rId37"/>
    <p:sldId id="277" r:id="rId38"/>
    <p:sldId id="279" r:id="rId39"/>
    <p:sldId id="274" r:id="rId40"/>
    <p:sldId id="276" r:id="rId41"/>
    <p:sldId id="280" r:id="rId42"/>
    <p:sldId id="281" r:id="rId43"/>
    <p:sldId id="282" r:id="rId44"/>
    <p:sldId id="284" r:id="rId45"/>
    <p:sldId id="283" r:id="rId46"/>
    <p:sldId id="285" r:id="rId47"/>
    <p:sldId id="275" r:id="rId4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4B4B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AEA67-D4DE-4E5A-B231-8399D8E824DA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6F81-EF6B-4800-A75A-C7C3CD6438F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6F81-EF6B-4800-A75A-C7C3CD6438F1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E70C3B-A61B-405B-AB31-4165B5F1DDF4}" type="datetimeFigureOut">
              <a:rPr lang="id-ID" smtClean="0"/>
              <a:pPr/>
              <a:t>10/12/2013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2C68759-7051-4B2C-B80C-805E36C30E2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5786" y="1000108"/>
            <a:ext cx="4786346" cy="35719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Rounded MT Bold" pitchFamily="34" charset="0"/>
              </a:rPr>
              <a:t>FAJAT AZIZAH ( 112070</a:t>
            </a:r>
          </a:p>
          <a:p>
            <a:pPr algn="ctr"/>
            <a:r>
              <a:rPr lang="id-ID" dirty="0" smtClean="0">
                <a:latin typeface="Arial Rounded MT Bold" pitchFamily="34" charset="0"/>
              </a:rPr>
              <a:t>HUSNUL NUR BAIYTI ( 112070079 )</a:t>
            </a:r>
          </a:p>
          <a:p>
            <a:pPr algn="ctr"/>
            <a:r>
              <a:rPr lang="id-ID" dirty="0" smtClean="0">
                <a:latin typeface="Arial Rounded MT Bold" pitchFamily="34" charset="0"/>
              </a:rPr>
              <a:t>NURMAYA ( 112070</a:t>
            </a:r>
          </a:p>
          <a:p>
            <a:pPr algn="ctr"/>
            <a:r>
              <a:rPr lang="id-ID" dirty="0" smtClean="0">
                <a:latin typeface="Arial Rounded MT Bold" pitchFamily="34" charset="0"/>
              </a:rPr>
              <a:t>ZENNI SULISTIA ( 112070106)</a:t>
            </a:r>
          </a:p>
          <a:p>
            <a:pPr algn="ctr"/>
            <a:endParaRPr lang="id-ID" dirty="0" smtClean="0">
              <a:latin typeface="Arial Rounded MT Bold" pitchFamily="34" charset="0"/>
            </a:endParaRPr>
          </a:p>
          <a:p>
            <a:pPr algn="ctr"/>
            <a:endParaRPr lang="id-ID" dirty="0" smtClean="0">
              <a:latin typeface="Arial Rounded MT Bold" pitchFamily="34" charset="0"/>
            </a:endParaRPr>
          </a:p>
          <a:p>
            <a:pPr algn="ctr"/>
            <a:r>
              <a:rPr lang="id-ID" dirty="0" smtClean="0">
                <a:latin typeface="Arial Rounded MT Bold" pitchFamily="34" charset="0"/>
              </a:rPr>
              <a:t>FAKULTAS ILMU KEGURUAN PENDIDIKAN MATEMATIKA</a:t>
            </a:r>
          </a:p>
          <a:p>
            <a:pPr algn="ctr"/>
            <a:r>
              <a:rPr lang="id-ID" dirty="0" smtClean="0">
                <a:latin typeface="Arial Rounded MT Bold" pitchFamily="34" charset="0"/>
              </a:rPr>
              <a:t>UNSWAGATI</a:t>
            </a:r>
          </a:p>
          <a:p>
            <a:pPr algn="ctr"/>
            <a:r>
              <a:rPr lang="id-ID" dirty="0" smtClean="0">
                <a:latin typeface="Arial Rounded MT Bold" pitchFamily="34" charset="0"/>
              </a:rPr>
              <a:t>2013</a:t>
            </a:r>
          </a:p>
        </p:txBody>
      </p:sp>
      <p:pic>
        <p:nvPicPr>
          <p:cNvPr id="3" name="Picture 2" descr="5678971682_97d64fae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142984"/>
            <a:ext cx="2540000" cy="2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071538" y="4929198"/>
            <a:ext cx="7358114" cy="92869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FUNGSI BOOLEAN</a:t>
            </a:r>
            <a:endParaRPr lang="id-ID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57158" y="500042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Cek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apakah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memenuhi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postulat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Huntington: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Closure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jelas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berlaku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Identitas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jelas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berlaku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tabel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kita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lihat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bahwa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 0 + 1 = 1 + 0 = 1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(ii) 1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= 0 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= 0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Komutatif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jelas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berlaku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melihat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simetri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tabel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operator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biner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Distributif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=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+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ditunjukkan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benar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tabel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operator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biner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atas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membentuk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tabel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kebenaran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428607"/>
          <a:ext cx="8143932" cy="3686193"/>
        </p:xfrm>
        <a:graphic>
          <a:graphicData uri="http://schemas.openxmlformats.org/drawingml/2006/table">
            <a:tbl>
              <a:tblPr/>
              <a:tblGrid>
                <a:gridCol w="341526"/>
                <a:gridCol w="341526"/>
                <a:gridCol w="341526"/>
                <a:gridCol w="832810"/>
                <a:gridCol w="1103844"/>
                <a:gridCol w="1325048"/>
                <a:gridCol w="1428760"/>
                <a:gridCol w="2428892"/>
              </a:tblGrid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a  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c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c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(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)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c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) + (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)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357694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ii)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Hukum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distributif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=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ditunjukkan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benar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membuat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tabel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kebenaran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).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5.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Komplemen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jelas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berlaku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Tabel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7.3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memperlihatkan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bahwa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‘ = 1,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0 + 0’= 0 + 1 = 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1 + 1’= 1 + 0 = 1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(ii)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0,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0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0’= 0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= 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1’ = 1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 = 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kelima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postulat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Huntington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dipenuhi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terbukti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bahwa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{0, 1}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bersama-sama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operator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biner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operator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komplemen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‘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Boolean.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d-ID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1699520"/>
            <a:ext cx="84296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Misalkan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+,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’)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sebuah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ekspresi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+,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’)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setiap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elemen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(ii)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setiap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peubah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(iii)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ekspresi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Boolean,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maka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ekspresi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Boolean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0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1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c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sebagainya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85728"/>
            <a:ext cx="450056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Ekspresi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4714876" cy="107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b="1" i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d-ID" b="1" i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Mengevaluasi</a:t>
            </a:r>
            <a:r>
              <a:rPr lang="en-US" b="1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Ekspresi</a:t>
            </a:r>
            <a:r>
              <a:rPr lang="en-US" b="1" i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</a:t>
            </a:r>
            <a:endParaRPr lang="id-ID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59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0,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1,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0,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hasil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evaluasi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ekspresi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0’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(1 + 0) = 1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= 1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ekspresi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Boolean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dikatakan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ekivalen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dilambangkan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‘=’)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keduanya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nilai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pemberian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nilai-nilai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peubah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Contoh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	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+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Contoh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bahwa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.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Penyelesaian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r>
              <a:rPr kumimoji="0" lang="id-ID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lang="id-ID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Perjanjian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titik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dihilangkan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penulisan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ekspresi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Boolean,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kecuali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penekanan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	     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ac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002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6002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0 ,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a0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43042" y="4000505"/>
          <a:ext cx="4857785" cy="1143005"/>
        </p:xfrm>
        <a:graphic>
          <a:graphicData uri="http://schemas.openxmlformats.org/drawingml/2006/table">
            <a:tbl>
              <a:tblPr/>
              <a:tblGrid>
                <a:gridCol w="453404"/>
                <a:gridCol w="453404"/>
                <a:gridCol w="676924"/>
                <a:gridCol w="906808"/>
                <a:gridCol w="1240099"/>
                <a:gridCol w="1127146"/>
              </a:tblGrid>
              <a:tr h="228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’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’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’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4143372" cy="1000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857224" y="214290"/>
            <a:ext cx="2468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Prinsip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Dualitas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1357298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Misalkan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kesamaan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identity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melibatkan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operator +,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komplemen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jika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pernyataan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*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diperoleh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cara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mengganti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	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+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+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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	0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1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1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dengan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0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membiarkan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operator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komplemen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tetap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apa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adanya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maka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kesamaan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*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juga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benar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*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sebagai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dual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Contoh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1)(0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’) = 0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dualnya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+ 0) + (1 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’) = 1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(ii) 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‘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dualnya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‘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2910" y="1142982"/>
          <a:ext cx="7715304" cy="5143538"/>
        </p:xfrm>
        <a:graphic>
          <a:graphicData uri="http://schemas.openxmlformats.org/drawingml/2006/table">
            <a:tbl>
              <a:tblPr/>
              <a:tblGrid>
                <a:gridCol w="3745798"/>
                <a:gridCol w="3969506"/>
              </a:tblGrid>
              <a:tr h="857256"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1.	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identitas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: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	  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+ 0 =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(ii) 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1 =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2.	Hukum idempoten: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(i)	 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 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=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(ii) 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=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3.	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komplemen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: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	  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’ = 1 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(ii)  </a:t>
                      </a:r>
                      <a:r>
                        <a:rPr lang="en-US" sz="1400" i="1" dirty="0" err="1">
                          <a:latin typeface="Comic Sans MS"/>
                          <a:ea typeface="Times New Roman"/>
                        </a:rPr>
                        <a:t>aa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’ = 0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4.	Hukum dominansi: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(i)	  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>
                          <a:latin typeface="Comic Sans MS"/>
                          <a:ea typeface="Times New Roman"/>
                          <a:sym typeface="Symbol"/>
                        </a:rPr>
                        <a:t>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0  = 0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(ii)  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+ 1 = 1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5.	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involusi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: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	 (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’)’ =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6.	Hukum penyerapan: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(i)	  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ab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=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(ii) 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) =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7.	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komutatif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: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	  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=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(ii)   </a:t>
                      </a:r>
                      <a:r>
                        <a:rPr lang="en-US" sz="1400" i="1" dirty="0" err="1">
                          <a:latin typeface="Comic Sans MS"/>
                          <a:ea typeface="Times New Roman"/>
                        </a:rPr>
                        <a:t>ab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= </a:t>
                      </a:r>
                      <a:r>
                        <a:rPr lang="en-US" sz="1400" i="1" dirty="0" err="1">
                          <a:latin typeface="Comic Sans MS"/>
                          <a:ea typeface="Times New Roman"/>
                        </a:rPr>
                        <a:t>ba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8.	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asosiatif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: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	  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(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 = (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c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(ii)  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(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 = (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c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8"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9.	Hukum distributif: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(i)	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(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) = (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) (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)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(ii)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(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c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) =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400" i="1">
                          <a:latin typeface="Comic Sans MS"/>
                          <a:ea typeface="Times New Roman"/>
                        </a:rPr>
                        <a:t>c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10.	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De Morgan: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i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	(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)’ = </a:t>
                      </a:r>
                      <a:r>
                        <a:rPr lang="en-US" sz="1400" i="1" dirty="0" err="1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 err="1">
                          <a:latin typeface="Comic Sans MS"/>
                          <a:ea typeface="Times New Roman"/>
                        </a:rPr>
                        <a:t>’</a:t>
                      </a:r>
                      <a:r>
                        <a:rPr lang="en-US" sz="1400" i="1" dirty="0" err="1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’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(ii) (</a:t>
                      </a:r>
                      <a:r>
                        <a:rPr lang="en-US" sz="1400" i="1" dirty="0" err="1">
                          <a:latin typeface="Comic Sans MS"/>
                          <a:ea typeface="Times New Roman"/>
                        </a:rPr>
                        <a:t>ab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)’ =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a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’ + </a:t>
                      </a:r>
                      <a:r>
                        <a:rPr lang="en-US" sz="1400" i="1" dirty="0">
                          <a:latin typeface="Comic Sans MS"/>
                          <a:ea typeface="Times New Roman"/>
                        </a:rPr>
                        <a:t>b</a:t>
                      </a:r>
                      <a:r>
                        <a:rPr lang="en-US" sz="1400" dirty="0">
                          <a:latin typeface="Comic Sans MS"/>
                          <a:ea typeface="Times New Roman"/>
                        </a:rPr>
                        <a:t>’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228600" algn="l"/>
                        </a:tabLs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Hukum 0/1 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2286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  (i)   0’ = 1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  <a:p>
                      <a:pPr marL="4572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omic Sans MS"/>
                          <a:ea typeface="Times New Roman"/>
                        </a:rPr>
                        <a:t>       (ii)  1’ = 0</a:t>
                      </a:r>
                      <a:endParaRPr lang="id-ID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0" y="0"/>
          <a:ext cx="104775" cy="190500"/>
        </p:xfrm>
        <a:graphic>
          <a:graphicData uri="http://schemas.openxmlformats.org/presentationml/2006/ole">
            <p:oleObj spid="_x0000_s59393" name="Equation" r:id="rId4" imgW="101556" imgH="190417" progId="Equation.3">
              <p:embed/>
            </p:oleObj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5143504" cy="1000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81253"/>
            <a:ext cx="471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Hukum-hukum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" y="357166"/>
            <a:ext cx="89297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7.3.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Buktikan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(ii)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			</a:t>
            </a:r>
            <a:r>
              <a:rPr kumimoji="0" lang="id-ID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ab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Penyelesaian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=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Penyerapan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	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		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Asosiatif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	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’)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Distributif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	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+ 1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	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Komplemen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Identitas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(ii)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dual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4286248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28596" y="214290"/>
            <a:ext cx="26869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Fungsi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Boolean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disebut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juga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fungsi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biner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pemetaan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1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ekspresi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Boolean,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kita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menuliskannya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sebagai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0" i="1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400" b="0" i="1" u="none" strike="noStrike" cap="none" normalizeH="0" baseline="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himpunan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beranggotakan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pasangan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terurut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ganda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ordered n-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tuple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daerah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asal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Setiap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ekspresi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Boolean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tidak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lain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merupakan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fungsi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Boolean.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Misalkan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sebuah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fungsi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Boolean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adalah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xyz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Fungsi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memetakan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nilai-nilai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pasangan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terurut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ganda-3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himpunan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{0, 1}.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Contohnya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(1, 0, 1) 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berarti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1,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1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sehingga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f(1, 0, 1) = 1 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0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 + 1’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0 + 0’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1 = 0 + 0 + 1 = 1 .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222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" y="571480"/>
            <a:ext cx="8858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Contoh-contoh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 yang lain: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’+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)’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xyz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									           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Setiap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peubah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fungsi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Boolean,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termasuk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bentuk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komplemennya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disebut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literal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xyz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terdiri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literal,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yaitu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y,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’. 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1472" y="1428736"/>
          <a:ext cx="4857783" cy="1785950"/>
        </p:xfrm>
        <a:graphic>
          <a:graphicData uri="http://schemas.openxmlformats.org/drawingml/2006/table">
            <a:tbl>
              <a:tblPr/>
              <a:tblGrid>
                <a:gridCol w="573127"/>
                <a:gridCol w="543410"/>
                <a:gridCol w="507323"/>
                <a:gridCol w="3233923"/>
              </a:tblGrid>
              <a:tr h="19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latin typeface="Comic Sans MS"/>
                          <a:ea typeface="Times New Roman"/>
                        </a:rPr>
                        <a:t>x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y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z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Comic Sans MS"/>
                          <a:ea typeface="Times New Roman"/>
                        </a:rPr>
                        <a:t>f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(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x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,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y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,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z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) = </a:t>
                      </a:r>
                      <a:r>
                        <a:rPr lang="en-US" sz="1000" i="1">
                          <a:latin typeface="Comic Sans MS"/>
                          <a:ea typeface="Times New Roman"/>
                        </a:rPr>
                        <a:t>xy z</a:t>
                      </a:r>
                      <a:r>
                        <a:rPr lang="en-US" sz="1000">
                          <a:latin typeface="Comic Sans MS"/>
                          <a:ea typeface="Times New Roman"/>
                        </a:rPr>
                        <a:t>’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1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mic Sans MS"/>
                          <a:ea typeface="Times New Roman"/>
                        </a:rPr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5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Diketahui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Booelan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xy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nyatakan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tabel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kebenaran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Penyelesaian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286124"/>
            <a:ext cx="61436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3500438"/>
            <a:ext cx="4929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Komplemen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421481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Cara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pertama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hukum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Morgan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Hukum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Morgan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peubah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		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Contoh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Misalkan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=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maka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’(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 = 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))’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	         =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)’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	          =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’)’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yz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)’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=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(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(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 +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’)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32" y="-24"/>
            <a:ext cx="4643438" cy="78579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PENGERTIAN ALJABAR BOOLEAN</a:t>
            </a:r>
            <a:endParaRPr lang="id-ID" sz="2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57158" y="928670"/>
            <a:ext cx="8358246" cy="12144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1272589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Aljabar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boolean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aljabar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berhubungan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variabel-variabel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biner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operasi-operasi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logik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0034" y="2357430"/>
            <a:ext cx="8143932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42910" y="2285992"/>
            <a:ext cx="8001056" cy="40934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boolean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terdiri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variabel-variabel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menunjukkan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ekspresi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dibentuk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menggunakan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variabel-variabel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konstanta-konstanta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simbol-simbol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logik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tanda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kurung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boolean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fungsi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berbeda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saling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berhubungan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luas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boolean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berarti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jenis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simbol-simbol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ditemukan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George Boole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memanipulasi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nilai-nilai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kebenaran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logika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aljabar.Disisi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lain,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boolean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juga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struktur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operasi-operasinya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memenuhi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aturan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tertentu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786067" y="1027460"/>
            <a:ext cx="765626" cy="489531"/>
            <a:chOff x="3099732" y="3405930"/>
            <a:chExt cx="820024" cy="524312"/>
          </a:xfrm>
          <a:solidFill>
            <a:srgbClr val="FFC000"/>
          </a:solidFill>
        </p:grpSpPr>
        <p:sp>
          <p:nvSpPr>
            <p:cNvPr id="4" name="Freeform 3"/>
            <p:cNvSpPr/>
            <p:nvPr/>
          </p:nvSpPr>
          <p:spPr>
            <a:xfrm>
              <a:off x="3099732" y="3405930"/>
              <a:ext cx="423644" cy="524312"/>
            </a:xfrm>
            <a:custGeom>
              <a:avLst/>
              <a:gdLst>
                <a:gd name="connsiteX0" fmla="*/ 285226 w 423644"/>
                <a:gd name="connsiteY0" fmla="*/ 0 h 524312"/>
                <a:gd name="connsiteX1" fmla="*/ 348143 w 423644"/>
                <a:gd name="connsiteY1" fmla="*/ 4195 h 524312"/>
                <a:gd name="connsiteX2" fmla="*/ 322976 w 423644"/>
                <a:gd name="connsiteY2" fmla="*/ 113252 h 524312"/>
                <a:gd name="connsiteX3" fmla="*/ 423644 w 423644"/>
                <a:gd name="connsiteY3" fmla="*/ 117446 h 524312"/>
                <a:gd name="connsiteX4" fmla="*/ 423644 w 423644"/>
                <a:gd name="connsiteY4" fmla="*/ 239087 h 524312"/>
                <a:gd name="connsiteX5" fmla="*/ 302004 w 423644"/>
                <a:gd name="connsiteY5" fmla="*/ 234892 h 524312"/>
                <a:gd name="connsiteX6" fmla="*/ 197141 w 423644"/>
                <a:gd name="connsiteY6" fmla="*/ 524312 h 524312"/>
                <a:gd name="connsiteX7" fmla="*/ 151002 w 423644"/>
                <a:gd name="connsiteY7" fmla="*/ 419450 h 524312"/>
                <a:gd name="connsiteX8" fmla="*/ 33556 w 423644"/>
                <a:gd name="connsiteY8" fmla="*/ 415255 h 524312"/>
                <a:gd name="connsiteX9" fmla="*/ 0 w 423644"/>
                <a:gd name="connsiteY9" fmla="*/ 335560 h 524312"/>
                <a:gd name="connsiteX10" fmla="*/ 251670 w 423644"/>
                <a:gd name="connsiteY10" fmla="*/ 171975 h 524312"/>
                <a:gd name="connsiteX11" fmla="*/ 285226 w 423644"/>
                <a:gd name="connsiteY11" fmla="*/ 0 h 52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644" h="524312">
                  <a:moveTo>
                    <a:pt x="285226" y="0"/>
                  </a:moveTo>
                  <a:lnTo>
                    <a:pt x="348143" y="4195"/>
                  </a:lnTo>
                  <a:lnTo>
                    <a:pt x="322976" y="113252"/>
                  </a:lnTo>
                  <a:lnTo>
                    <a:pt x="423644" y="117446"/>
                  </a:lnTo>
                  <a:lnTo>
                    <a:pt x="423644" y="239087"/>
                  </a:lnTo>
                  <a:lnTo>
                    <a:pt x="302004" y="234892"/>
                  </a:lnTo>
                  <a:lnTo>
                    <a:pt x="197141" y="524312"/>
                  </a:lnTo>
                  <a:lnTo>
                    <a:pt x="151002" y="419450"/>
                  </a:lnTo>
                  <a:lnTo>
                    <a:pt x="33556" y="415255"/>
                  </a:lnTo>
                  <a:lnTo>
                    <a:pt x="0" y="335560"/>
                  </a:lnTo>
                  <a:lnTo>
                    <a:pt x="251670" y="171975"/>
                  </a:lnTo>
                  <a:lnTo>
                    <a:pt x="285226" y="0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3505200" y="3405930"/>
              <a:ext cx="414556" cy="524312"/>
            </a:xfrm>
            <a:custGeom>
              <a:avLst/>
              <a:gdLst>
                <a:gd name="connsiteX0" fmla="*/ 285226 w 423644"/>
                <a:gd name="connsiteY0" fmla="*/ 0 h 524312"/>
                <a:gd name="connsiteX1" fmla="*/ 348143 w 423644"/>
                <a:gd name="connsiteY1" fmla="*/ 4195 h 524312"/>
                <a:gd name="connsiteX2" fmla="*/ 322976 w 423644"/>
                <a:gd name="connsiteY2" fmla="*/ 113252 h 524312"/>
                <a:gd name="connsiteX3" fmla="*/ 423644 w 423644"/>
                <a:gd name="connsiteY3" fmla="*/ 117446 h 524312"/>
                <a:gd name="connsiteX4" fmla="*/ 423644 w 423644"/>
                <a:gd name="connsiteY4" fmla="*/ 239087 h 524312"/>
                <a:gd name="connsiteX5" fmla="*/ 302004 w 423644"/>
                <a:gd name="connsiteY5" fmla="*/ 234892 h 524312"/>
                <a:gd name="connsiteX6" fmla="*/ 197141 w 423644"/>
                <a:gd name="connsiteY6" fmla="*/ 524312 h 524312"/>
                <a:gd name="connsiteX7" fmla="*/ 151002 w 423644"/>
                <a:gd name="connsiteY7" fmla="*/ 419450 h 524312"/>
                <a:gd name="connsiteX8" fmla="*/ 33556 w 423644"/>
                <a:gd name="connsiteY8" fmla="*/ 415255 h 524312"/>
                <a:gd name="connsiteX9" fmla="*/ 0 w 423644"/>
                <a:gd name="connsiteY9" fmla="*/ 335560 h 524312"/>
                <a:gd name="connsiteX10" fmla="*/ 251670 w 423644"/>
                <a:gd name="connsiteY10" fmla="*/ 171975 h 524312"/>
                <a:gd name="connsiteX11" fmla="*/ 285226 w 423644"/>
                <a:gd name="connsiteY11" fmla="*/ 0 h 52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644" h="524312">
                  <a:moveTo>
                    <a:pt x="285226" y="0"/>
                  </a:moveTo>
                  <a:lnTo>
                    <a:pt x="348143" y="4195"/>
                  </a:lnTo>
                  <a:lnTo>
                    <a:pt x="322976" y="113252"/>
                  </a:lnTo>
                  <a:lnTo>
                    <a:pt x="423644" y="117446"/>
                  </a:lnTo>
                  <a:lnTo>
                    <a:pt x="423644" y="239087"/>
                  </a:lnTo>
                  <a:lnTo>
                    <a:pt x="302004" y="234892"/>
                  </a:lnTo>
                  <a:lnTo>
                    <a:pt x="197141" y="524312"/>
                  </a:lnTo>
                  <a:lnTo>
                    <a:pt x="151002" y="419450"/>
                  </a:lnTo>
                  <a:lnTo>
                    <a:pt x="33556" y="415255"/>
                  </a:lnTo>
                  <a:lnTo>
                    <a:pt x="0" y="335560"/>
                  </a:lnTo>
                  <a:lnTo>
                    <a:pt x="251670" y="171975"/>
                  </a:lnTo>
                  <a:lnTo>
                    <a:pt x="285226" y="0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Freeform 5"/>
          <p:cNvGrpSpPr>
            <a:grpSpLocks/>
          </p:cNvGrpSpPr>
          <p:nvPr/>
        </p:nvGrpSpPr>
        <p:grpSpPr bwMode="auto">
          <a:xfrm>
            <a:off x="1101725" y="546100"/>
            <a:ext cx="463550" cy="828675"/>
            <a:chOff x="2638" y="1521"/>
            <a:chExt cx="292" cy="522"/>
          </a:xfrm>
        </p:grpSpPr>
        <p:pic>
          <p:nvPicPr>
            <p:cNvPr id="3113" name="Freeform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521"/>
              <a:ext cx="292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4" name="Text Box 21"/>
            <p:cNvSpPr txBox="1">
              <a:spLocks noChangeArrowheads="1"/>
            </p:cNvSpPr>
            <p:nvPr/>
          </p:nvSpPr>
          <p:spPr bwMode="auto">
            <a:xfrm rot="-8100000">
              <a:off x="2692" y="1559"/>
              <a:ext cx="22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" name="Freeform 6"/>
          <p:cNvGrpSpPr>
            <a:grpSpLocks/>
          </p:cNvGrpSpPr>
          <p:nvPr/>
        </p:nvGrpSpPr>
        <p:grpSpPr bwMode="auto">
          <a:xfrm>
            <a:off x="536575" y="868363"/>
            <a:ext cx="384175" cy="407987"/>
            <a:chOff x="2262" y="1724"/>
            <a:chExt cx="242" cy="257"/>
          </a:xfrm>
        </p:grpSpPr>
        <p:pic>
          <p:nvPicPr>
            <p:cNvPr id="3111" name="Freeform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2" y="1724"/>
              <a:ext cx="24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2" name="Text Box 24"/>
            <p:cNvSpPr txBox="1">
              <a:spLocks noChangeArrowheads="1"/>
            </p:cNvSpPr>
            <p:nvPr/>
          </p:nvSpPr>
          <p:spPr bwMode="auto">
            <a:xfrm rot="7091882">
              <a:off x="2305" y="1794"/>
              <a:ext cx="18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" name="Freeform 7"/>
          <p:cNvGrpSpPr>
            <a:grpSpLocks/>
          </p:cNvGrpSpPr>
          <p:nvPr/>
        </p:nvGrpSpPr>
        <p:grpSpPr bwMode="auto">
          <a:xfrm>
            <a:off x="1431925" y="881063"/>
            <a:ext cx="377825" cy="407987"/>
            <a:chOff x="2826" y="1732"/>
            <a:chExt cx="238" cy="257"/>
          </a:xfrm>
        </p:grpSpPr>
        <p:pic>
          <p:nvPicPr>
            <p:cNvPr id="3109" name="Freeform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26" y="1732"/>
              <a:ext cx="23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0" name="Text Box 27"/>
            <p:cNvSpPr txBox="1">
              <a:spLocks noChangeArrowheads="1"/>
            </p:cNvSpPr>
            <p:nvPr/>
          </p:nvSpPr>
          <p:spPr bwMode="auto">
            <a:xfrm rot="-6771484">
              <a:off x="2844" y="1796"/>
              <a:ext cx="1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8" name="Freeform 1"/>
          <p:cNvGrpSpPr>
            <a:grpSpLocks/>
          </p:cNvGrpSpPr>
          <p:nvPr/>
        </p:nvGrpSpPr>
        <p:grpSpPr bwMode="auto">
          <a:xfrm>
            <a:off x="762000" y="533400"/>
            <a:ext cx="463550" cy="847725"/>
            <a:chOff x="2404" y="1513"/>
            <a:chExt cx="292" cy="534"/>
          </a:xfrm>
        </p:grpSpPr>
        <p:pic>
          <p:nvPicPr>
            <p:cNvPr id="3107" name="Freeform 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4" y="1513"/>
              <a:ext cx="292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8" name="Text Box 30"/>
            <p:cNvSpPr txBox="1">
              <a:spLocks noChangeArrowheads="1"/>
            </p:cNvSpPr>
            <p:nvPr/>
          </p:nvSpPr>
          <p:spPr bwMode="auto">
            <a:xfrm rot="8100000">
              <a:off x="2419" y="1557"/>
              <a:ext cx="23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676400" y="652463"/>
            <a:ext cx="3348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plikasi</a:t>
            </a:r>
          </a:p>
        </p:txBody>
      </p:sp>
      <p:grpSp>
        <p:nvGrpSpPr>
          <p:cNvPr id="9" name="Group 2"/>
          <p:cNvGrpSpPr/>
          <p:nvPr/>
        </p:nvGrpSpPr>
        <p:grpSpPr>
          <a:xfrm rot="10800000">
            <a:off x="2233867" y="3008660"/>
            <a:ext cx="765626" cy="489531"/>
            <a:chOff x="3099732" y="3405930"/>
            <a:chExt cx="820024" cy="524312"/>
          </a:xfrm>
          <a:solidFill>
            <a:srgbClr val="FFC000"/>
          </a:solidFill>
        </p:grpSpPr>
        <p:sp>
          <p:nvSpPr>
            <p:cNvPr id="10" name="Freeform 3"/>
            <p:cNvSpPr/>
            <p:nvPr/>
          </p:nvSpPr>
          <p:spPr>
            <a:xfrm>
              <a:off x="3099732" y="3405930"/>
              <a:ext cx="423644" cy="524312"/>
            </a:xfrm>
            <a:custGeom>
              <a:avLst/>
              <a:gdLst>
                <a:gd name="connsiteX0" fmla="*/ 285226 w 423644"/>
                <a:gd name="connsiteY0" fmla="*/ 0 h 524312"/>
                <a:gd name="connsiteX1" fmla="*/ 348143 w 423644"/>
                <a:gd name="connsiteY1" fmla="*/ 4195 h 524312"/>
                <a:gd name="connsiteX2" fmla="*/ 322976 w 423644"/>
                <a:gd name="connsiteY2" fmla="*/ 113252 h 524312"/>
                <a:gd name="connsiteX3" fmla="*/ 423644 w 423644"/>
                <a:gd name="connsiteY3" fmla="*/ 117446 h 524312"/>
                <a:gd name="connsiteX4" fmla="*/ 423644 w 423644"/>
                <a:gd name="connsiteY4" fmla="*/ 239087 h 524312"/>
                <a:gd name="connsiteX5" fmla="*/ 302004 w 423644"/>
                <a:gd name="connsiteY5" fmla="*/ 234892 h 524312"/>
                <a:gd name="connsiteX6" fmla="*/ 197141 w 423644"/>
                <a:gd name="connsiteY6" fmla="*/ 524312 h 524312"/>
                <a:gd name="connsiteX7" fmla="*/ 151002 w 423644"/>
                <a:gd name="connsiteY7" fmla="*/ 419450 h 524312"/>
                <a:gd name="connsiteX8" fmla="*/ 33556 w 423644"/>
                <a:gd name="connsiteY8" fmla="*/ 415255 h 524312"/>
                <a:gd name="connsiteX9" fmla="*/ 0 w 423644"/>
                <a:gd name="connsiteY9" fmla="*/ 335560 h 524312"/>
                <a:gd name="connsiteX10" fmla="*/ 251670 w 423644"/>
                <a:gd name="connsiteY10" fmla="*/ 171975 h 524312"/>
                <a:gd name="connsiteX11" fmla="*/ 285226 w 423644"/>
                <a:gd name="connsiteY11" fmla="*/ 0 h 52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644" h="524312">
                  <a:moveTo>
                    <a:pt x="285226" y="0"/>
                  </a:moveTo>
                  <a:lnTo>
                    <a:pt x="348143" y="4195"/>
                  </a:lnTo>
                  <a:lnTo>
                    <a:pt x="322976" y="113252"/>
                  </a:lnTo>
                  <a:lnTo>
                    <a:pt x="423644" y="117446"/>
                  </a:lnTo>
                  <a:lnTo>
                    <a:pt x="423644" y="239087"/>
                  </a:lnTo>
                  <a:lnTo>
                    <a:pt x="302004" y="234892"/>
                  </a:lnTo>
                  <a:lnTo>
                    <a:pt x="197141" y="524312"/>
                  </a:lnTo>
                  <a:lnTo>
                    <a:pt x="151002" y="419450"/>
                  </a:lnTo>
                  <a:lnTo>
                    <a:pt x="33556" y="415255"/>
                  </a:lnTo>
                  <a:lnTo>
                    <a:pt x="0" y="335560"/>
                  </a:lnTo>
                  <a:lnTo>
                    <a:pt x="251670" y="171975"/>
                  </a:lnTo>
                  <a:lnTo>
                    <a:pt x="285226" y="0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"/>
            <p:cNvSpPr/>
            <p:nvPr/>
          </p:nvSpPr>
          <p:spPr>
            <a:xfrm flipH="1">
              <a:off x="3505200" y="3405930"/>
              <a:ext cx="414556" cy="524312"/>
            </a:xfrm>
            <a:custGeom>
              <a:avLst/>
              <a:gdLst>
                <a:gd name="connsiteX0" fmla="*/ 285226 w 423644"/>
                <a:gd name="connsiteY0" fmla="*/ 0 h 524312"/>
                <a:gd name="connsiteX1" fmla="*/ 348143 w 423644"/>
                <a:gd name="connsiteY1" fmla="*/ 4195 h 524312"/>
                <a:gd name="connsiteX2" fmla="*/ 322976 w 423644"/>
                <a:gd name="connsiteY2" fmla="*/ 113252 h 524312"/>
                <a:gd name="connsiteX3" fmla="*/ 423644 w 423644"/>
                <a:gd name="connsiteY3" fmla="*/ 117446 h 524312"/>
                <a:gd name="connsiteX4" fmla="*/ 423644 w 423644"/>
                <a:gd name="connsiteY4" fmla="*/ 239087 h 524312"/>
                <a:gd name="connsiteX5" fmla="*/ 302004 w 423644"/>
                <a:gd name="connsiteY5" fmla="*/ 234892 h 524312"/>
                <a:gd name="connsiteX6" fmla="*/ 197141 w 423644"/>
                <a:gd name="connsiteY6" fmla="*/ 524312 h 524312"/>
                <a:gd name="connsiteX7" fmla="*/ 151002 w 423644"/>
                <a:gd name="connsiteY7" fmla="*/ 419450 h 524312"/>
                <a:gd name="connsiteX8" fmla="*/ 33556 w 423644"/>
                <a:gd name="connsiteY8" fmla="*/ 415255 h 524312"/>
                <a:gd name="connsiteX9" fmla="*/ 0 w 423644"/>
                <a:gd name="connsiteY9" fmla="*/ 335560 h 524312"/>
                <a:gd name="connsiteX10" fmla="*/ 251670 w 423644"/>
                <a:gd name="connsiteY10" fmla="*/ 171975 h 524312"/>
                <a:gd name="connsiteX11" fmla="*/ 285226 w 423644"/>
                <a:gd name="connsiteY11" fmla="*/ 0 h 52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644" h="524312">
                  <a:moveTo>
                    <a:pt x="285226" y="0"/>
                  </a:moveTo>
                  <a:lnTo>
                    <a:pt x="348143" y="4195"/>
                  </a:lnTo>
                  <a:lnTo>
                    <a:pt x="322976" y="113252"/>
                  </a:lnTo>
                  <a:lnTo>
                    <a:pt x="423644" y="117446"/>
                  </a:lnTo>
                  <a:lnTo>
                    <a:pt x="423644" y="239087"/>
                  </a:lnTo>
                  <a:lnTo>
                    <a:pt x="302004" y="234892"/>
                  </a:lnTo>
                  <a:lnTo>
                    <a:pt x="197141" y="524312"/>
                  </a:lnTo>
                  <a:lnTo>
                    <a:pt x="151002" y="419450"/>
                  </a:lnTo>
                  <a:lnTo>
                    <a:pt x="33556" y="415255"/>
                  </a:lnTo>
                  <a:lnTo>
                    <a:pt x="0" y="335560"/>
                  </a:lnTo>
                  <a:lnTo>
                    <a:pt x="251670" y="171975"/>
                  </a:lnTo>
                  <a:lnTo>
                    <a:pt x="285226" y="0"/>
                  </a:ln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Freeform 5"/>
          <p:cNvGrpSpPr>
            <a:grpSpLocks/>
          </p:cNvGrpSpPr>
          <p:nvPr/>
        </p:nvGrpSpPr>
        <p:grpSpPr bwMode="auto">
          <a:xfrm>
            <a:off x="2549525" y="2527300"/>
            <a:ext cx="463550" cy="828675"/>
            <a:chOff x="2638" y="1521"/>
            <a:chExt cx="292" cy="522"/>
          </a:xfrm>
        </p:grpSpPr>
        <p:pic>
          <p:nvPicPr>
            <p:cNvPr id="3105" name="Freeform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38" y="1521"/>
              <a:ext cx="292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6" name="Text Box 35"/>
            <p:cNvSpPr txBox="1">
              <a:spLocks noChangeArrowheads="1"/>
            </p:cNvSpPr>
            <p:nvPr/>
          </p:nvSpPr>
          <p:spPr bwMode="auto">
            <a:xfrm rot="-8100000">
              <a:off x="2692" y="1559"/>
              <a:ext cx="22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3" name="Freeform 6"/>
          <p:cNvGrpSpPr>
            <a:grpSpLocks/>
          </p:cNvGrpSpPr>
          <p:nvPr/>
        </p:nvGrpSpPr>
        <p:grpSpPr bwMode="auto">
          <a:xfrm>
            <a:off x="1984375" y="2849563"/>
            <a:ext cx="384175" cy="407987"/>
            <a:chOff x="2262" y="1724"/>
            <a:chExt cx="242" cy="257"/>
          </a:xfrm>
        </p:grpSpPr>
        <p:pic>
          <p:nvPicPr>
            <p:cNvPr id="3103" name="Freeform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2" y="1724"/>
              <a:ext cx="24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4" name="Text Box 38"/>
            <p:cNvSpPr txBox="1">
              <a:spLocks noChangeArrowheads="1"/>
            </p:cNvSpPr>
            <p:nvPr/>
          </p:nvSpPr>
          <p:spPr bwMode="auto">
            <a:xfrm rot="7091882">
              <a:off x="2305" y="1794"/>
              <a:ext cx="18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4" name="Freeform 7"/>
          <p:cNvGrpSpPr>
            <a:grpSpLocks/>
          </p:cNvGrpSpPr>
          <p:nvPr/>
        </p:nvGrpSpPr>
        <p:grpSpPr bwMode="auto">
          <a:xfrm>
            <a:off x="2879725" y="2862263"/>
            <a:ext cx="377825" cy="407987"/>
            <a:chOff x="2826" y="1732"/>
            <a:chExt cx="238" cy="257"/>
          </a:xfrm>
        </p:grpSpPr>
        <p:pic>
          <p:nvPicPr>
            <p:cNvPr id="3101" name="Freeform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26" y="1732"/>
              <a:ext cx="23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2" name="Text Box 41"/>
            <p:cNvSpPr txBox="1">
              <a:spLocks noChangeArrowheads="1"/>
            </p:cNvSpPr>
            <p:nvPr/>
          </p:nvSpPr>
          <p:spPr bwMode="auto">
            <a:xfrm rot="-6771484">
              <a:off x="2844" y="1796"/>
              <a:ext cx="184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5" name="Freeform 1"/>
          <p:cNvGrpSpPr>
            <a:grpSpLocks/>
          </p:cNvGrpSpPr>
          <p:nvPr/>
        </p:nvGrpSpPr>
        <p:grpSpPr bwMode="auto">
          <a:xfrm>
            <a:off x="2209800" y="2514600"/>
            <a:ext cx="463550" cy="847725"/>
            <a:chOff x="2404" y="1513"/>
            <a:chExt cx="292" cy="534"/>
          </a:xfrm>
        </p:grpSpPr>
        <p:pic>
          <p:nvPicPr>
            <p:cNvPr id="3099" name="Freeform 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4" y="1513"/>
              <a:ext cx="292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0" name="Text Box 44"/>
            <p:cNvSpPr txBox="1">
              <a:spLocks noChangeArrowheads="1"/>
            </p:cNvSpPr>
            <p:nvPr/>
          </p:nvSpPr>
          <p:spPr bwMode="auto">
            <a:xfrm rot="8100000">
              <a:off x="2419" y="1557"/>
              <a:ext cx="23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3124200" y="2633663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ljabar</a:t>
            </a:r>
          </a:p>
        </p:txBody>
      </p:sp>
      <p:grpSp>
        <p:nvGrpSpPr>
          <p:cNvPr id="16" name="Freeform 1"/>
          <p:cNvGrpSpPr>
            <a:grpSpLocks/>
          </p:cNvGrpSpPr>
          <p:nvPr/>
        </p:nvGrpSpPr>
        <p:grpSpPr bwMode="auto">
          <a:xfrm>
            <a:off x="2720975" y="4356100"/>
            <a:ext cx="830263" cy="1017588"/>
            <a:chOff x="2438" y="1275"/>
            <a:chExt cx="523" cy="641"/>
          </a:xfrm>
        </p:grpSpPr>
        <p:pic>
          <p:nvPicPr>
            <p:cNvPr id="3097" name="Freeform 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8" y="1275"/>
              <a:ext cx="523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8" name="Text Box 48"/>
            <p:cNvSpPr txBox="1">
              <a:spLocks noChangeArrowheads="1"/>
            </p:cNvSpPr>
            <p:nvPr/>
          </p:nvSpPr>
          <p:spPr bwMode="auto">
            <a:xfrm rot="3600000">
              <a:off x="2466" y="1440"/>
              <a:ext cx="533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7" name="Freeform 2"/>
          <p:cNvGrpSpPr>
            <a:grpSpLocks/>
          </p:cNvGrpSpPr>
          <p:nvPr/>
        </p:nvGrpSpPr>
        <p:grpSpPr bwMode="auto">
          <a:xfrm>
            <a:off x="3429000" y="4343400"/>
            <a:ext cx="828675" cy="1017588"/>
            <a:chOff x="2884" y="1267"/>
            <a:chExt cx="522" cy="641"/>
          </a:xfrm>
        </p:grpSpPr>
        <p:pic>
          <p:nvPicPr>
            <p:cNvPr id="3095" name="Freeform 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4" y="1267"/>
              <a:ext cx="522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6" name="Text Box 51"/>
            <p:cNvSpPr txBox="1">
              <a:spLocks noChangeArrowheads="1"/>
            </p:cNvSpPr>
            <p:nvPr/>
          </p:nvSpPr>
          <p:spPr bwMode="auto">
            <a:xfrm rot="-3600000">
              <a:off x="2848" y="1433"/>
              <a:ext cx="533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8" name="Freeform 3"/>
          <p:cNvGrpSpPr>
            <a:grpSpLocks/>
          </p:cNvGrpSpPr>
          <p:nvPr/>
        </p:nvGrpSpPr>
        <p:grpSpPr bwMode="auto">
          <a:xfrm>
            <a:off x="3148013" y="5214938"/>
            <a:ext cx="384175" cy="500062"/>
            <a:chOff x="2707" y="1816"/>
            <a:chExt cx="242" cy="315"/>
          </a:xfrm>
        </p:grpSpPr>
        <p:pic>
          <p:nvPicPr>
            <p:cNvPr id="3093" name="Freeform 3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07" y="1816"/>
              <a:ext cx="242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4" name="Text Box 54"/>
            <p:cNvSpPr txBox="1">
              <a:spLocks noChangeArrowheads="1"/>
            </p:cNvSpPr>
            <p:nvPr/>
          </p:nvSpPr>
          <p:spPr bwMode="auto">
            <a:xfrm rot="10800000">
              <a:off x="2747" y="1840"/>
              <a:ext cx="16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9" name="Freeform 4"/>
          <p:cNvGrpSpPr>
            <a:grpSpLocks/>
          </p:cNvGrpSpPr>
          <p:nvPr/>
        </p:nvGrpSpPr>
        <p:grpSpPr bwMode="auto">
          <a:xfrm>
            <a:off x="3441700" y="5214938"/>
            <a:ext cx="382588" cy="500062"/>
            <a:chOff x="2892" y="1816"/>
            <a:chExt cx="241" cy="315"/>
          </a:xfrm>
        </p:grpSpPr>
        <p:pic>
          <p:nvPicPr>
            <p:cNvPr id="3091" name="Freeform 4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92" y="1816"/>
              <a:ext cx="2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2" name="Text Box 57"/>
            <p:cNvSpPr txBox="1">
              <a:spLocks noChangeArrowheads="1"/>
            </p:cNvSpPr>
            <p:nvPr/>
          </p:nvSpPr>
          <p:spPr bwMode="auto">
            <a:xfrm rot="10800000">
              <a:off x="2930" y="1838"/>
              <a:ext cx="16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id-ID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4084638" y="4632325"/>
            <a:ext cx="3459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/>
              <a:t>oolean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7216E-6 L 0.01406 -4.27216E-6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5714E-8 L -0.01198 1.15714E-8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720000"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960000">
                                      <p:cBhvr>
                                        <p:cTn id="2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324 C 0.01788 0.00671 0.03004 0.01667 0.02761 0.02894 C 0.02518 0.04097 -0.00278 0.06273 -0.00885 0.06968 " pathEditMode="relative" rAng="0" ptsTypes="aaA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93 C -0.01718 0.00903 -0.02864 0.01921 -0.02639 0.03147 C -0.02413 0.04374 0.00243 0.06573 0.00834 0.07267 " pathEditMode="relative" rAng="0" ptsTypes="aaA">
                                      <p:cBhvr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7216E-6 L 0.01406 -4.27216E-6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5714E-8 L -0.01198 1.15714E-8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4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4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720000">
                                      <p:cBhvr>
                                        <p:cTn id="4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960000">
                                      <p:cBhvr>
                                        <p:cTn id="4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324 C 0.01788 0.00671 0.03004 0.01667 0.02761 0.02894 C 0.02518 0.04097 -0.00278 0.06273 -0.00885 0.06968 " pathEditMode="relative" rAng="0" ptsTypes="aaA">
                                      <p:cBhvr>
                                        <p:cTn id="4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093 C -0.01718 0.00903 -0.02864 0.01921 -0.02639 0.03147 C -0.02413 0.04374 0.00243 0.06573 0.00834 0.07267 " pathEditMode="relative" rAng="0" ptsTypes="aaA">
                                      <p:cBhvr>
                                        <p:cTn id="5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900000">
                                      <p:cBhvr>
                                        <p:cTn id="5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540000">
                                      <p:cBhvr>
                                        <p:cTn id="6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833 L -0.0151 0.08333 " pathEditMode="relative" rAng="0" ptsTypes="AA">
                                      <p:cBhvr>
                                        <p:cTn id="6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042 L 0.06372 0.01042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00186 C 0.00208 -0.00348 -0.00938 -0.0044 -0.01389 -0.01574 C -0.01858 -0.02732 -0.02153 -0.0588 -0.01389 -0.07014 C -0.00625 -0.08172 0.0243 -0.08172 0.03211 -0.08334 " pathEditMode="relative" rAng="0" ptsTypes="aaaA">
                                      <p:cBhvr>
                                        <p:cTn id="7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/>
      <p:bldP spid="6189" grpId="0"/>
      <p:bldP spid="62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381000" y="1295400"/>
            <a:ext cx="8382000" cy="5562600"/>
          </a:xfrm>
          <a:prstGeom prst="roundRect">
            <a:avLst>
              <a:gd name="adj" fmla="val 2134"/>
            </a:avLst>
          </a:prstGeom>
          <a:solidFill>
            <a:srgbClr val="EDAD0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en-US" sz="4800" b="1">
                <a:latin typeface="Calibri" pitchFamily="34" charset="0"/>
              </a:rPr>
              <a:t>Aljabar Boolean memiliki aplikasi yang luas dalam bidang keteknikan, antara lain dalam bidang jaringan pensaklaran dan rangkaian digital.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593725" y="6554788"/>
            <a:ext cx="1981200" cy="668337"/>
            <a:chOff x="114" y="816"/>
            <a:chExt cx="3636" cy="134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4113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14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4111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id-ID"/>
              </a:p>
            </p:txBody>
          </p:sp>
          <p:sp>
            <p:nvSpPr>
              <p:cNvPr id="4112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4110" name="Oval 29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flipH="1">
            <a:off x="7772400" y="6554788"/>
            <a:ext cx="1981200" cy="668337"/>
            <a:chOff x="114" y="816"/>
            <a:chExt cx="3636" cy="134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4106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07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4104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4105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4103" name="Oval 37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animBg="1"/>
      <p:bldP spid="51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ded Corner 19"/>
          <p:cNvSpPr>
            <a:spLocks noChangeArrowheads="1"/>
          </p:cNvSpPr>
          <p:nvPr/>
        </p:nvSpPr>
        <p:spPr bwMode="auto">
          <a:xfrm>
            <a:off x="2438400" y="1905000"/>
            <a:ext cx="6477000" cy="4708525"/>
          </a:xfrm>
          <a:prstGeom prst="foldedCorner">
            <a:avLst>
              <a:gd name="adj" fmla="val 6736"/>
            </a:avLst>
          </a:prstGeom>
          <a:solidFill>
            <a:srgbClr val="F79646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en-US" sz="3200" b="1"/>
              <a:t>Saklar adalah objek yang mempunyai dua buah status: buka &amp; tutup </a:t>
            </a:r>
            <a:r>
              <a:rPr lang="en-US" sz="3200" b="1" i="1"/>
              <a:t>(open &amp; close)</a:t>
            </a:r>
            <a:r>
              <a:rPr lang="en-US" sz="3200" b="1"/>
              <a:t>. Kita dapat mengasosiasikan setiap peubah di dalam fungsi Boolean sebagai saklar dalam sebuah saluran yang dialiri listrik, air, gas, informasi atau benda lain yang mengalir</a:t>
            </a:r>
            <a:endParaRPr lang="en-US" sz="3200" b="1" i="1"/>
          </a:p>
        </p:txBody>
      </p:sp>
      <p:sp>
        <p:nvSpPr>
          <p:cNvPr id="19" name="Rounded Rectangle 18"/>
          <p:cNvSpPr/>
          <p:nvPr/>
        </p:nvSpPr>
        <p:spPr>
          <a:xfrm>
            <a:off x="1357291" y="473882"/>
            <a:ext cx="7143800" cy="1257991"/>
          </a:xfrm>
          <a:prstGeom prst="roundRect">
            <a:avLst>
              <a:gd name="adj" fmla="val 7430"/>
            </a:avLst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34963" algn="ctr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Jaringan Pensaklaran</a:t>
            </a:r>
          </a:p>
          <a:p>
            <a:pPr marL="334963" algn="ctr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Switching Network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6200" y="1905000"/>
            <a:ext cx="2286000" cy="4819650"/>
            <a:chOff x="48" y="1200"/>
            <a:chExt cx="1440" cy="3036"/>
          </a:xfrm>
        </p:grpSpPr>
        <p:pic>
          <p:nvPicPr>
            <p:cNvPr id="5144" name="Picture 23" descr="transistor_current_limit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1200"/>
              <a:ext cx="144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24" descr="497jaringanlistri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3321"/>
              <a:ext cx="1440" cy="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25" descr="hit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2357"/>
              <a:ext cx="144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-5400000">
            <a:off x="424656" y="627857"/>
            <a:ext cx="1254125" cy="1389062"/>
            <a:chOff x="2643174" y="1785926"/>
            <a:chExt cx="1254790" cy="1643074"/>
          </a:xfrm>
        </p:grpSpPr>
        <p:sp>
          <p:nvSpPr>
            <p:cNvPr id="15" name="Rectangle 14"/>
            <p:cNvSpPr/>
            <p:nvPr/>
          </p:nvSpPr>
          <p:spPr>
            <a:xfrm>
              <a:off x="3214678" y="1857364"/>
              <a:ext cx="500066" cy="150019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Pie 12"/>
            <p:cNvSpPr/>
            <p:nvPr/>
          </p:nvSpPr>
          <p:spPr>
            <a:xfrm rot="10800000" flipH="1">
              <a:off x="2643174" y="1785926"/>
              <a:ext cx="1254790" cy="16430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-5400000">
            <a:off x="423862" y="279401"/>
            <a:ext cx="1255713" cy="1389062"/>
            <a:chOff x="3786182" y="1785926"/>
            <a:chExt cx="1254790" cy="1643074"/>
          </a:xfrm>
        </p:grpSpPr>
        <p:sp>
          <p:nvSpPr>
            <p:cNvPr id="14" name="Rectangle 13"/>
            <p:cNvSpPr/>
            <p:nvPr/>
          </p:nvSpPr>
          <p:spPr>
            <a:xfrm>
              <a:off x="4000496" y="1857364"/>
              <a:ext cx="500066" cy="150019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Pie 11"/>
            <p:cNvSpPr/>
            <p:nvPr/>
          </p:nvSpPr>
          <p:spPr>
            <a:xfrm rot="10800000">
              <a:off x="3786182" y="1785926"/>
              <a:ext cx="1254790" cy="16430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16200000">
            <a:off x="761194" y="453196"/>
            <a:ext cx="580754" cy="13888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043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0418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435 L 1.94444E-6 0.0006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4119 L 1.94444E-6 0.0020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0" y="1697038"/>
            <a:ext cx="8382000" cy="2514600"/>
          </a:xfrm>
          <a:prstGeom prst="roundRect">
            <a:avLst>
              <a:gd name="adj" fmla="val 2134"/>
            </a:avLst>
          </a:prstGeom>
          <a:solidFill>
            <a:srgbClr val="99FF6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en-US" sz="3600" b="1" dirty="0">
                <a:latin typeface="Calibri" pitchFamily="34" charset="0"/>
              </a:rPr>
              <a:t>Dispatcher; </a:t>
            </a:r>
            <a:r>
              <a:rPr lang="en-US" sz="3600" b="1" dirty="0" err="1">
                <a:latin typeface="Calibri" pitchFamily="34" charset="0"/>
              </a:rPr>
              <a:t>pada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 smtClean="0">
                <a:latin typeface="Calibri" pitchFamily="34" charset="0"/>
              </a:rPr>
              <a:t>alat</a:t>
            </a:r>
            <a:r>
              <a:rPr lang="id-ID" sz="3600" b="1" dirty="0" smtClean="0">
                <a:latin typeface="Calibri" pitchFamily="34" charset="0"/>
              </a:rPr>
              <a:t>-</a:t>
            </a:r>
            <a:r>
              <a:rPr lang="en-US" sz="3600" b="1" dirty="0" err="1" smtClean="0">
                <a:latin typeface="Calibri" pitchFamily="34" charset="0"/>
              </a:rPr>
              <a:t>alat</a:t>
            </a:r>
            <a:r>
              <a:rPr lang="en-US" sz="3600" b="1" dirty="0" smtClean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rumah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tangga</a:t>
            </a:r>
            <a:r>
              <a:rPr lang="en-US" sz="3600" b="1" dirty="0">
                <a:latin typeface="Calibri" pitchFamily="34" charset="0"/>
              </a:rPr>
              <a:t>, </a:t>
            </a:r>
            <a:r>
              <a:rPr lang="en-US" sz="3600" b="1" dirty="0" err="1">
                <a:latin typeface="Calibri" pitchFamily="34" charset="0"/>
              </a:rPr>
              <a:t>atau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alat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lainnya</a:t>
            </a:r>
            <a:r>
              <a:rPr lang="en-US" sz="3600" b="1" dirty="0">
                <a:latin typeface="Calibri" pitchFamily="34" charset="0"/>
              </a:rPr>
              <a:t> yang </a:t>
            </a:r>
            <a:r>
              <a:rPr lang="en-US" sz="3600" b="1" dirty="0" err="1">
                <a:latin typeface="Calibri" pitchFamily="34" charset="0"/>
              </a:rPr>
              <a:t>memiliki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fungsi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dapat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melewatkan</a:t>
            </a:r>
            <a:r>
              <a:rPr lang="id-ID" sz="3600" b="1" dirty="0">
                <a:latin typeface="Calibri" pitchFamily="34" charset="0"/>
              </a:rPr>
              <a:t>/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menghambat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aliran</a:t>
            </a:r>
            <a:r>
              <a:rPr lang="en-US" sz="3600" b="1" dirty="0">
                <a:latin typeface="Calibri" pitchFamily="34" charset="0"/>
              </a:rPr>
              <a:t>.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solidFill>
            <a:srgbClr val="EBA743"/>
          </a:solidFill>
          <a:ln w="9525">
            <a:solidFill>
              <a:srgbClr val="EBA743"/>
            </a:solidFill>
            <a:miter lim="800000"/>
            <a:headEnd/>
            <a:tailEnd/>
          </a:ln>
        </p:spPr>
        <p:txBody>
          <a:bodyPr wrap="none" lIns="457200" anchor="ctr"/>
          <a:lstStyle/>
          <a:p>
            <a:pPr marL="63500" algn="just"/>
            <a:r>
              <a:rPr lang="en-US" sz="3600" b="1"/>
              <a:t>Secara fisik, saklar dapat berupa: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-8286750" y="0"/>
            <a:ext cx="9185275" cy="912813"/>
            <a:chOff x="-864" y="0"/>
            <a:chExt cx="5786" cy="575"/>
          </a:xfrm>
        </p:grpSpPr>
        <p:sp>
          <p:nvSpPr>
            <p:cNvPr id="6216" name="Freeform 7"/>
            <p:cNvSpPr>
              <a:spLocks/>
            </p:cNvSpPr>
            <p:nvPr/>
          </p:nvSpPr>
          <p:spPr bwMode="auto">
            <a:xfrm>
              <a:off x="4752" y="0"/>
              <a:ext cx="170" cy="575"/>
            </a:xfrm>
            <a:custGeom>
              <a:avLst/>
              <a:gdLst>
                <a:gd name="T0" fmla="*/ 0 w 768"/>
                <a:gd name="T1" fmla="*/ 0 h 2592"/>
                <a:gd name="T2" fmla="*/ 0 w 768"/>
                <a:gd name="T3" fmla="*/ 0 h 2592"/>
                <a:gd name="T4" fmla="*/ 0 w 768"/>
                <a:gd name="T5" fmla="*/ 0 h 2592"/>
                <a:gd name="T6" fmla="*/ 0 w 768"/>
                <a:gd name="T7" fmla="*/ 0 h 2592"/>
                <a:gd name="T8" fmla="*/ 0 w 768"/>
                <a:gd name="T9" fmla="*/ 0 h 2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2592"/>
                <a:gd name="T17" fmla="*/ 768 w 768"/>
                <a:gd name="T18" fmla="*/ 2592 h 2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2592">
                  <a:moveTo>
                    <a:pt x="768" y="2592"/>
                  </a:moveTo>
                  <a:lnTo>
                    <a:pt x="0" y="1824"/>
                  </a:lnTo>
                  <a:lnTo>
                    <a:pt x="0" y="0"/>
                  </a:lnTo>
                  <a:lnTo>
                    <a:pt x="768" y="0"/>
                  </a:lnTo>
                  <a:lnTo>
                    <a:pt x="768" y="259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17" name="Rectangle 11"/>
            <p:cNvSpPr>
              <a:spLocks noChangeArrowheads="1"/>
            </p:cNvSpPr>
            <p:nvPr/>
          </p:nvSpPr>
          <p:spPr bwMode="auto">
            <a:xfrm>
              <a:off x="-864" y="0"/>
              <a:ext cx="5616" cy="192"/>
            </a:xfrm>
            <a:prstGeom prst="rect">
              <a:avLst/>
            </a:prstGeom>
            <a:solidFill>
              <a:srgbClr val="EBA743"/>
            </a:solidFill>
            <a:ln w="9525">
              <a:solidFill>
                <a:srgbClr val="EBA74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5915025"/>
            <a:ext cx="912813" cy="6824663"/>
            <a:chOff x="0" y="-480"/>
            <a:chExt cx="575" cy="4299"/>
          </a:xfrm>
        </p:grpSpPr>
        <p:sp>
          <p:nvSpPr>
            <p:cNvPr id="6214" name="Freeform 8"/>
            <p:cNvSpPr>
              <a:spLocks/>
            </p:cNvSpPr>
            <p:nvPr/>
          </p:nvSpPr>
          <p:spPr bwMode="auto">
            <a:xfrm rot="5400000" flipV="1">
              <a:off x="202" y="3446"/>
              <a:ext cx="171" cy="575"/>
            </a:xfrm>
            <a:custGeom>
              <a:avLst/>
              <a:gdLst>
                <a:gd name="T0" fmla="*/ 0 w 768"/>
                <a:gd name="T1" fmla="*/ 0 h 2592"/>
                <a:gd name="T2" fmla="*/ 0 w 768"/>
                <a:gd name="T3" fmla="*/ 0 h 2592"/>
                <a:gd name="T4" fmla="*/ 0 w 768"/>
                <a:gd name="T5" fmla="*/ 0 h 2592"/>
                <a:gd name="T6" fmla="*/ 0 w 768"/>
                <a:gd name="T7" fmla="*/ 0 h 2592"/>
                <a:gd name="T8" fmla="*/ 0 w 768"/>
                <a:gd name="T9" fmla="*/ 0 h 2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2592"/>
                <a:gd name="T17" fmla="*/ 768 w 768"/>
                <a:gd name="T18" fmla="*/ 2592 h 2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2592">
                  <a:moveTo>
                    <a:pt x="768" y="2592"/>
                  </a:moveTo>
                  <a:lnTo>
                    <a:pt x="0" y="1824"/>
                  </a:lnTo>
                  <a:lnTo>
                    <a:pt x="0" y="0"/>
                  </a:lnTo>
                  <a:lnTo>
                    <a:pt x="768" y="0"/>
                  </a:lnTo>
                  <a:lnTo>
                    <a:pt x="768" y="259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15" name="Rectangle 14"/>
            <p:cNvSpPr>
              <a:spLocks noChangeArrowheads="1"/>
            </p:cNvSpPr>
            <p:nvPr/>
          </p:nvSpPr>
          <p:spPr bwMode="auto">
            <a:xfrm>
              <a:off x="0" y="-480"/>
              <a:ext cx="192" cy="4128"/>
            </a:xfrm>
            <a:prstGeom prst="rect">
              <a:avLst/>
            </a:prstGeom>
            <a:solidFill>
              <a:srgbClr val="EBA743"/>
            </a:solidFill>
            <a:ln w="9525">
              <a:solidFill>
                <a:srgbClr val="EBA74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0"/>
            <a:ext cx="641350" cy="641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 rot="5400000">
            <a:off x="-991394" y="1381919"/>
            <a:ext cx="1981200" cy="668338"/>
            <a:chOff x="114" y="816"/>
            <a:chExt cx="3636" cy="1344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6212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6213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6210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211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6209" name="Oval 29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 rot="5400000" flipH="1">
            <a:off x="-991394" y="3856831"/>
            <a:ext cx="1981200" cy="668338"/>
            <a:chOff x="114" y="816"/>
            <a:chExt cx="3636" cy="1344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6205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6206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6203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204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6202" name="Oval 37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762000" y="1690688"/>
            <a:ext cx="8382000" cy="1219200"/>
          </a:xfrm>
          <a:prstGeom prst="roundRect">
            <a:avLst>
              <a:gd name="adj" fmla="val 2134"/>
            </a:avLst>
          </a:prstGeom>
          <a:solidFill>
            <a:srgbClr val="EDAD0D"/>
          </a:solidFill>
          <a:ln w="9525">
            <a:noFill/>
            <a:round/>
            <a:headEnd/>
            <a:tailEnd/>
          </a:ln>
        </p:spPr>
        <p:txBody>
          <a:bodyPr rIns="457200" anchor="ctr"/>
          <a:lstStyle/>
          <a:p>
            <a:pPr algn="just"/>
            <a:r>
              <a:rPr lang="en-US" sz="3600" b="1">
                <a:latin typeface="Calibri" pitchFamily="34" charset="0"/>
              </a:rPr>
              <a:t>Transistor atau dioda dalam rangkaian listrik</a:t>
            </a: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 rot="-5400000">
            <a:off x="8591551" y="2724150"/>
            <a:ext cx="1104900" cy="371475"/>
            <a:chOff x="114" y="816"/>
            <a:chExt cx="3636" cy="1344"/>
          </a:xfrm>
        </p:grpSpPr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6198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199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6196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6197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6195" name="Oval 29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 rot="16200000" flipH="1">
            <a:off x="8591551" y="1511300"/>
            <a:ext cx="1104900" cy="371475"/>
            <a:chOff x="114" y="816"/>
            <a:chExt cx="3636" cy="1344"/>
          </a:xfrm>
        </p:grpSpPr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6191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6192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6189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6190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6188" name="Oval 37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2133600" y="4052888"/>
            <a:ext cx="5943600" cy="2652712"/>
            <a:chOff x="624" y="2016"/>
            <a:chExt cx="4704" cy="2100"/>
          </a:xfrm>
        </p:grpSpPr>
        <p:pic>
          <p:nvPicPr>
            <p:cNvPr id="6183" name="Picture 52" descr="transistor_bipola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2112"/>
              <a:ext cx="1033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4" name="Picture 53" descr="diod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28" y="2016"/>
              <a:ext cx="3600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5" name="Picture 54" descr="transisto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3216"/>
              <a:ext cx="12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1190625" y="3290888"/>
            <a:ext cx="3076575" cy="3352800"/>
            <a:chOff x="414" y="1968"/>
            <a:chExt cx="1938" cy="2112"/>
          </a:xfrm>
        </p:grpSpPr>
        <p:sp>
          <p:nvSpPr>
            <p:cNvPr id="6180" name="AutoShape 56"/>
            <p:cNvSpPr>
              <a:spLocks noChangeArrowheads="1"/>
            </p:cNvSpPr>
            <p:nvPr/>
          </p:nvSpPr>
          <p:spPr bwMode="auto">
            <a:xfrm>
              <a:off x="432" y="1968"/>
              <a:ext cx="1920" cy="43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57150">
              <a:solidFill>
                <a:srgbClr val="EBA74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EBA743"/>
                  </a:solidFill>
                </a:rPr>
                <a:t>Transistor</a:t>
              </a:r>
            </a:p>
          </p:txBody>
        </p:sp>
        <p:sp>
          <p:nvSpPr>
            <p:cNvPr id="6181" name="AutoShape 57"/>
            <p:cNvSpPr>
              <a:spLocks noChangeArrowheads="1"/>
            </p:cNvSpPr>
            <p:nvPr/>
          </p:nvSpPr>
          <p:spPr bwMode="auto">
            <a:xfrm>
              <a:off x="1104" y="3408"/>
              <a:ext cx="816" cy="67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A74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cxnSp>
          <p:nvCxnSpPr>
            <p:cNvPr id="6182" name="AutoShape 58"/>
            <p:cNvCxnSpPr>
              <a:cxnSpLocks noChangeShapeType="1"/>
              <a:stCxn id="6180" idx="1"/>
              <a:endCxn id="6181" idx="1"/>
            </p:cNvCxnSpPr>
            <p:nvPr/>
          </p:nvCxnSpPr>
          <p:spPr bwMode="auto">
            <a:xfrm rot="10800000" flipH="1" flipV="1">
              <a:off x="414" y="2184"/>
              <a:ext cx="672" cy="1560"/>
            </a:xfrm>
            <a:prstGeom prst="bentConnector3">
              <a:avLst>
                <a:gd name="adj1" fmla="val -18750"/>
              </a:avLst>
            </a:prstGeom>
            <a:noFill/>
            <a:ln w="57150">
              <a:solidFill>
                <a:srgbClr val="EBA743"/>
              </a:solidFill>
              <a:miter lim="800000"/>
              <a:headEnd/>
              <a:tailEnd/>
            </a:ln>
          </p:spPr>
        </p:cxn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4756150" y="3290888"/>
            <a:ext cx="3263900" cy="1905000"/>
            <a:chOff x="2660" y="1968"/>
            <a:chExt cx="2056" cy="1200"/>
          </a:xfrm>
        </p:grpSpPr>
        <p:sp>
          <p:nvSpPr>
            <p:cNvPr id="6177" name="AutoShape 60"/>
            <p:cNvSpPr>
              <a:spLocks noChangeArrowheads="1"/>
            </p:cNvSpPr>
            <p:nvPr/>
          </p:nvSpPr>
          <p:spPr bwMode="auto">
            <a:xfrm>
              <a:off x="3264" y="1968"/>
              <a:ext cx="1440" cy="432"/>
            </a:xfrm>
            <a:prstGeom prst="roundRect">
              <a:avLst>
                <a:gd name="adj" fmla="val 16667"/>
              </a:avLst>
            </a:prstGeom>
            <a:solidFill>
              <a:srgbClr val="EBA74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000" b="1"/>
                <a:t>Dioda</a:t>
              </a:r>
            </a:p>
          </p:txBody>
        </p:sp>
        <p:sp>
          <p:nvSpPr>
            <p:cNvPr id="6178" name="AutoShape 61"/>
            <p:cNvSpPr>
              <a:spLocks noChangeArrowheads="1"/>
            </p:cNvSpPr>
            <p:nvPr/>
          </p:nvSpPr>
          <p:spPr bwMode="auto">
            <a:xfrm>
              <a:off x="2660" y="2496"/>
              <a:ext cx="720" cy="67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cxnSp>
          <p:nvCxnSpPr>
            <p:cNvPr id="6179" name="AutoShape 62"/>
            <p:cNvCxnSpPr>
              <a:cxnSpLocks noChangeShapeType="1"/>
              <a:stCxn id="6177" idx="3"/>
              <a:endCxn id="6178" idx="3"/>
            </p:cNvCxnSpPr>
            <p:nvPr/>
          </p:nvCxnSpPr>
          <p:spPr bwMode="auto">
            <a:xfrm flipH="1">
              <a:off x="3398" y="2184"/>
              <a:ext cx="1318" cy="648"/>
            </a:xfrm>
            <a:prstGeom prst="bentConnector3">
              <a:avLst>
                <a:gd name="adj1" fmla="val -10014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381000" y="5791200"/>
            <a:ext cx="8382000" cy="1066800"/>
          </a:xfrm>
          <a:prstGeom prst="roundRect">
            <a:avLst>
              <a:gd name="adj" fmla="val 213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latin typeface="Calibri" pitchFamily="34" charset="0"/>
              </a:rPr>
              <a:t>Keran pada pipa hidrolik</a:t>
            </a: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-593725" y="6554788"/>
            <a:ext cx="1981200" cy="668337"/>
            <a:chOff x="114" y="816"/>
            <a:chExt cx="3636" cy="1344"/>
          </a:xfrm>
        </p:grpSpPr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6175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76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6173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id-ID"/>
              </a:p>
            </p:txBody>
          </p:sp>
          <p:sp>
            <p:nvSpPr>
              <p:cNvPr id="6174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6172" name="Oval 29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24" name="Group 30"/>
          <p:cNvGrpSpPr>
            <a:grpSpLocks/>
          </p:cNvGrpSpPr>
          <p:nvPr/>
        </p:nvGrpSpPr>
        <p:grpSpPr bwMode="auto">
          <a:xfrm flipH="1">
            <a:off x="7772400" y="6554788"/>
            <a:ext cx="1981200" cy="668337"/>
            <a:chOff x="114" y="816"/>
            <a:chExt cx="3636" cy="1344"/>
          </a:xfrm>
        </p:grpSpPr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6168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69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26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6166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167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6165" name="Oval 37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pic>
        <p:nvPicPr>
          <p:cNvPr id="12368" name="Picture 80" descr="pompahidroli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438400"/>
            <a:ext cx="3619500" cy="2822575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185E-6 L 0.86232 1.6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6358E-6 L 3.61111E-6 0.053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9306E-6 L 0.86232 -4.39306E-6 " pathEditMode="relative" rAng="0" ptsTypes="AA">
                                      <p:cBhvr>
                                        <p:cTn id="110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06358E-6 L 6.93889E-18 0.05364 " pathEditMode="relative" rAng="0" ptsTypes="AA">
                                      <p:cBhvr>
                                        <p:cTn id="11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animBg="1"/>
      <p:bldP spid="5141" grpId="1" animBg="1"/>
      <p:bldP spid="12304" grpId="0" animBg="1"/>
      <p:bldP spid="12304" grpId="1" animBg="1"/>
      <p:bldP spid="2" grpId="0" animBg="1"/>
      <p:bldP spid="2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304800" y="0"/>
            <a:ext cx="8458200" cy="914400"/>
          </a:xfrm>
          <a:prstGeom prst="roundRect">
            <a:avLst>
              <a:gd name="adj" fmla="val 2134"/>
            </a:avLst>
          </a:prstGeom>
          <a:solidFill>
            <a:srgbClr val="CE2C2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Tiga bentuk saklar paling sederhana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10800000">
            <a:off x="7772400" y="-366713"/>
            <a:ext cx="1981200" cy="731838"/>
            <a:chOff x="114" y="816"/>
            <a:chExt cx="3636" cy="13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7236" name="Freeform 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37" name="Rectangle 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7234" name="Freeform 8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35" name="Rectangle 9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7233" name="Oval 10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10800000" flipH="1">
            <a:off x="-685800" y="-366713"/>
            <a:ext cx="1981200" cy="731838"/>
            <a:chOff x="114" y="816"/>
            <a:chExt cx="3636" cy="1344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7229" name="Freeform 13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30" name="Rectangle 14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7227" name="Freeform 16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7228" name="Rectangle 17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7226" name="Oval 18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 rot="-2700000">
            <a:off x="3849688" y="5102225"/>
            <a:ext cx="1371600" cy="0"/>
            <a:chOff x="720" y="1920"/>
            <a:chExt cx="864" cy="0"/>
          </a:xfrm>
        </p:grpSpPr>
        <p:sp>
          <p:nvSpPr>
            <p:cNvPr id="7222" name="Line 20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3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674938" y="51054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5189538" y="51054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81000" y="1295400"/>
            <a:ext cx="8001000" cy="2895600"/>
            <a:chOff x="144" y="480"/>
            <a:chExt cx="5040" cy="1824"/>
          </a:xfrm>
        </p:grpSpPr>
        <p:sp>
          <p:nvSpPr>
            <p:cNvPr id="7220" name="AutoShape 25"/>
            <p:cNvSpPr>
              <a:spLocks noChangeArrowheads="1"/>
            </p:cNvSpPr>
            <p:nvPr/>
          </p:nvSpPr>
          <p:spPr bwMode="auto">
            <a:xfrm>
              <a:off x="624" y="960"/>
              <a:ext cx="4560" cy="134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en-US" sz="3600" b="1">
                  <a:solidFill>
                    <a:schemeClr val="bg1"/>
                  </a:solidFill>
                </a:rPr>
                <a:t>Keluaran b </a:t>
              </a:r>
              <a:r>
                <a:rPr lang="en-US" sz="3600" b="1">
                  <a:solidFill>
                    <a:srgbClr val="FF3300"/>
                  </a:solidFill>
                </a:rPr>
                <a:t>ada</a:t>
              </a:r>
              <a:r>
                <a:rPr lang="en-US" sz="3600" b="1">
                  <a:solidFill>
                    <a:schemeClr val="bg1"/>
                  </a:solidFill>
                </a:rPr>
                <a:t> jika dan hanya jika saklar x ditutup </a:t>
              </a:r>
              <a:r>
                <a:rPr lang="en-US" sz="3600" b="1">
                  <a:solidFill>
                    <a:schemeClr val="bg1"/>
                  </a:solidFill>
                  <a:sym typeface="Symbol" pitchFamily="18" charset="2"/>
                </a:rPr>
                <a:t> x</a:t>
              </a:r>
            </a:p>
          </p:txBody>
        </p:sp>
        <p:sp>
          <p:nvSpPr>
            <p:cNvPr id="7221" name="Oval 26"/>
            <p:cNvSpPr>
              <a:spLocks noChangeArrowheads="1"/>
            </p:cNvSpPr>
            <p:nvPr/>
          </p:nvSpPr>
          <p:spPr bwMode="auto">
            <a:xfrm>
              <a:off x="144" y="480"/>
              <a:ext cx="720" cy="720"/>
            </a:xfrm>
            <a:prstGeom prst="ellipse">
              <a:avLst/>
            </a:prstGeom>
            <a:solidFill>
              <a:srgbClr val="EBA743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b="1"/>
                <a:t>1</a:t>
              </a:r>
            </a:p>
          </p:txBody>
        </p:sp>
      </p:grp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065338" y="4648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a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094538" y="4648200"/>
            <a:ext cx="525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656138" y="5105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x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 rot="-2700000">
            <a:off x="3003550" y="5102225"/>
            <a:ext cx="1371600" cy="0"/>
            <a:chOff x="720" y="1920"/>
            <a:chExt cx="864" cy="0"/>
          </a:xfrm>
        </p:grpSpPr>
        <p:sp>
          <p:nvSpPr>
            <p:cNvPr id="7218" name="Line 31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9" name="Line 32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1828800" y="51054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5943600" y="5105400"/>
            <a:ext cx="190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 rot="-2700000">
            <a:off x="4600575" y="5102225"/>
            <a:ext cx="1371600" cy="0"/>
            <a:chOff x="720" y="1920"/>
            <a:chExt cx="864" cy="0"/>
          </a:xfrm>
        </p:grpSpPr>
        <p:sp>
          <p:nvSpPr>
            <p:cNvPr id="7216" name="Line 36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7" name="Line 37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4270375" y="5105400"/>
            <a:ext cx="106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81000" y="1295400"/>
            <a:ext cx="8001000" cy="2895600"/>
            <a:chOff x="288" y="768"/>
            <a:chExt cx="5040" cy="1824"/>
          </a:xfrm>
        </p:grpSpPr>
        <p:sp>
          <p:nvSpPr>
            <p:cNvPr id="7214" name="AutoShape 40"/>
            <p:cNvSpPr>
              <a:spLocks noChangeArrowheads="1"/>
            </p:cNvSpPr>
            <p:nvPr/>
          </p:nvSpPr>
          <p:spPr bwMode="auto">
            <a:xfrm>
              <a:off x="768" y="1248"/>
              <a:ext cx="4560" cy="134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en-US" sz="3600" b="1">
                  <a:solidFill>
                    <a:schemeClr val="bg1"/>
                  </a:solidFill>
                </a:rPr>
                <a:t>Keluaran b </a:t>
              </a:r>
              <a:r>
                <a:rPr lang="en-US" sz="3600" b="1">
                  <a:solidFill>
                    <a:srgbClr val="FF3300"/>
                  </a:solidFill>
                </a:rPr>
                <a:t>ada</a:t>
              </a:r>
              <a:r>
                <a:rPr lang="en-US" sz="3600" b="1">
                  <a:solidFill>
                    <a:schemeClr val="bg1"/>
                  </a:solidFill>
                </a:rPr>
                <a:t> jika dan hanya jika saklar </a:t>
              </a:r>
              <a:r>
                <a:rPr lang="en-US" sz="3600" b="1">
                  <a:solidFill>
                    <a:srgbClr val="EBA743"/>
                  </a:solidFill>
                </a:rPr>
                <a:t>x</a:t>
              </a:r>
              <a:r>
                <a:rPr lang="en-US" sz="3600" b="1">
                  <a:solidFill>
                    <a:schemeClr val="bg1"/>
                  </a:solidFill>
                </a:rPr>
                <a:t> dan </a:t>
              </a:r>
              <a:r>
                <a:rPr lang="en-US" sz="3600" b="1">
                  <a:solidFill>
                    <a:srgbClr val="99FF66"/>
                  </a:solidFill>
                </a:rPr>
                <a:t>y</a:t>
              </a:r>
              <a:r>
                <a:rPr lang="en-US" sz="3600" b="1">
                  <a:solidFill>
                    <a:schemeClr val="bg1"/>
                  </a:solidFill>
                </a:rPr>
                <a:t> ditutup </a:t>
              </a:r>
              <a:r>
                <a:rPr lang="en-US" sz="3600" b="1">
                  <a:solidFill>
                    <a:schemeClr val="bg1"/>
                  </a:solidFill>
                  <a:sym typeface="Symbol" pitchFamily="18" charset="2"/>
                </a:rPr>
                <a:t> xy</a:t>
              </a:r>
            </a:p>
          </p:txBody>
        </p:sp>
        <p:sp>
          <p:nvSpPr>
            <p:cNvPr id="7215" name="Oval 41"/>
            <p:cNvSpPr>
              <a:spLocks noChangeArrowheads="1"/>
            </p:cNvSpPr>
            <p:nvPr/>
          </p:nvSpPr>
          <p:spPr bwMode="auto">
            <a:xfrm>
              <a:off x="288" y="768"/>
              <a:ext cx="720" cy="720"/>
            </a:xfrm>
            <a:prstGeom prst="ellipse">
              <a:avLst/>
            </a:prstGeom>
            <a:solidFill>
              <a:srgbClr val="EBA743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b="1"/>
                <a:t>2</a:t>
              </a:r>
            </a:p>
          </p:txBody>
        </p:sp>
      </p:grp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219200" y="4648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a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7924800" y="4648200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733800" y="5029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EBA743"/>
                </a:solidFill>
              </a:rPr>
              <a:t>x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410200" y="5029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FF66"/>
                </a:solidFill>
              </a:rPr>
              <a:t>y</a:t>
            </a:r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 rot="-2700000">
            <a:off x="3498850" y="4432300"/>
            <a:ext cx="1371600" cy="0"/>
            <a:chOff x="720" y="1920"/>
            <a:chExt cx="864" cy="0"/>
          </a:xfrm>
        </p:grpSpPr>
        <p:sp>
          <p:nvSpPr>
            <p:cNvPr id="7212" name="Line 47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3" name="Line 48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 rot="-2700000">
            <a:off x="3498850" y="6108700"/>
            <a:ext cx="1371600" cy="0"/>
            <a:chOff x="720" y="1920"/>
            <a:chExt cx="864" cy="0"/>
          </a:xfrm>
        </p:grpSpPr>
        <p:sp>
          <p:nvSpPr>
            <p:cNvPr id="7210" name="Line 50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1" name="Line 5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2857500" y="4419600"/>
            <a:ext cx="4038600" cy="1692275"/>
            <a:chOff x="1440" y="2486"/>
            <a:chExt cx="2544" cy="1066"/>
          </a:xfrm>
        </p:grpSpPr>
        <p:sp>
          <p:nvSpPr>
            <p:cNvPr id="7202" name="Line 53"/>
            <p:cNvSpPr>
              <a:spLocks noChangeShapeType="1"/>
            </p:cNvSpPr>
            <p:nvPr/>
          </p:nvSpPr>
          <p:spPr bwMode="auto">
            <a:xfrm>
              <a:off x="1440" y="2496"/>
              <a:ext cx="8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3" name="Line 54"/>
            <p:cNvSpPr>
              <a:spLocks noChangeShapeType="1"/>
            </p:cNvSpPr>
            <p:nvPr/>
          </p:nvSpPr>
          <p:spPr bwMode="auto">
            <a:xfrm>
              <a:off x="1488" y="3552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2688" y="2486"/>
              <a:ext cx="1296" cy="1066"/>
              <a:chOff x="2688" y="2486"/>
              <a:chExt cx="1296" cy="1066"/>
            </a:xfrm>
          </p:grpSpPr>
          <p:grpSp>
            <p:nvGrpSpPr>
              <p:cNvPr id="17" name="Group 56"/>
              <p:cNvGrpSpPr>
                <a:grpSpLocks/>
              </p:cNvGrpSpPr>
              <p:nvPr/>
            </p:nvGrpSpPr>
            <p:grpSpPr bwMode="auto">
              <a:xfrm>
                <a:off x="2688" y="2486"/>
                <a:ext cx="816" cy="1066"/>
                <a:chOff x="2688" y="2486"/>
                <a:chExt cx="816" cy="1066"/>
              </a:xfrm>
            </p:grpSpPr>
            <p:sp>
              <p:nvSpPr>
                <p:cNvPr id="7207" name="Line 57"/>
                <p:cNvSpPr>
                  <a:spLocks noChangeShapeType="1"/>
                </p:cNvSpPr>
                <p:nvPr/>
              </p:nvSpPr>
              <p:spPr bwMode="auto">
                <a:xfrm>
                  <a:off x="2688" y="2496"/>
                  <a:ext cx="81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208" name="Line 58"/>
                <p:cNvSpPr>
                  <a:spLocks noChangeShapeType="1"/>
                </p:cNvSpPr>
                <p:nvPr/>
              </p:nvSpPr>
              <p:spPr bwMode="auto">
                <a:xfrm>
                  <a:off x="2688" y="3552"/>
                  <a:ext cx="81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209" name="Line 59"/>
                <p:cNvSpPr>
                  <a:spLocks noChangeShapeType="1"/>
                </p:cNvSpPr>
                <p:nvPr/>
              </p:nvSpPr>
              <p:spPr bwMode="auto">
                <a:xfrm>
                  <a:off x="3476" y="2486"/>
                  <a:ext cx="0" cy="105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206" name="Line 60"/>
              <p:cNvSpPr>
                <a:spLocks noChangeShapeType="1"/>
              </p:cNvSpPr>
              <p:nvPr/>
            </p:nvSpPr>
            <p:spPr bwMode="auto">
              <a:xfrm>
                <a:off x="3504" y="3024"/>
                <a:ext cx="4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2362200" y="5638800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b</a:t>
            </a:r>
          </a:p>
        </p:txBody>
      </p: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381000" y="1295400"/>
            <a:ext cx="8001000" cy="2438400"/>
            <a:chOff x="192" y="192"/>
            <a:chExt cx="5040" cy="1824"/>
          </a:xfrm>
        </p:grpSpPr>
        <p:sp>
          <p:nvSpPr>
            <p:cNvPr id="7200" name="AutoShape 63"/>
            <p:cNvSpPr>
              <a:spLocks noChangeArrowheads="1"/>
            </p:cNvSpPr>
            <p:nvPr/>
          </p:nvSpPr>
          <p:spPr bwMode="auto">
            <a:xfrm>
              <a:off x="672" y="672"/>
              <a:ext cx="4560" cy="134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en-US" sz="3600" b="1">
                  <a:solidFill>
                    <a:schemeClr val="bg1"/>
                  </a:solidFill>
                </a:rPr>
                <a:t>Keluaran c </a:t>
              </a:r>
              <a:r>
                <a:rPr lang="en-US" sz="3600" b="1">
                  <a:solidFill>
                    <a:srgbClr val="FF3300"/>
                  </a:solidFill>
                </a:rPr>
                <a:t>ada</a:t>
              </a:r>
              <a:r>
                <a:rPr lang="en-US" sz="3600" b="1">
                  <a:solidFill>
                    <a:schemeClr val="bg1"/>
                  </a:solidFill>
                </a:rPr>
                <a:t> hanya jika saklar x atau y ditutup </a:t>
              </a:r>
              <a:r>
                <a:rPr lang="en-US" sz="3600" b="1">
                  <a:solidFill>
                    <a:schemeClr val="bg1"/>
                  </a:solidFill>
                  <a:sym typeface="Symbol" pitchFamily="18" charset="2"/>
                </a:rPr>
                <a:t> x + y</a:t>
              </a:r>
            </a:p>
          </p:txBody>
        </p:sp>
        <p:sp>
          <p:nvSpPr>
            <p:cNvPr id="7201" name="Oval 64"/>
            <p:cNvSpPr>
              <a:spLocks noChangeArrowheads="1"/>
            </p:cNvSpPr>
            <p:nvPr/>
          </p:nvSpPr>
          <p:spPr bwMode="auto">
            <a:xfrm>
              <a:off x="192" y="192"/>
              <a:ext cx="720" cy="720"/>
            </a:xfrm>
            <a:prstGeom prst="ellipse">
              <a:avLst/>
            </a:prstGeom>
            <a:solidFill>
              <a:srgbClr val="EBA743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800" b="1"/>
                <a:t>3</a:t>
              </a:r>
            </a:p>
          </p:txBody>
        </p:sp>
      </p:grp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2362200" y="3962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a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6972300" y="48768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c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4267200" y="44196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x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4267200" y="60198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y</a:t>
            </a:r>
          </a:p>
        </p:txBody>
      </p:sp>
      <p:pic>
        <p:nvPicPr>
          <p:cNvPr id="7199" name="Picture 69" descr="E:\XY Images\Hdx GIF\myAvatar_17001317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3350" y="50292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1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700000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700000"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8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2700000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2700000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  <p:bldP spid="19478" grpId="0" animBg="1"/>
      <p:bldP spid="19478" grpId="1" animBg="1"/>
      <p:bldP spid="19479" grpId="0" animBg="1"/>
      <p:bldP spid="19479" grpId="1" animBg="1"/>
      <p:bldP spid="19483" grpId="0"/>
      <p:bldP spid="19483" grpId="1"/>
      <p:bldP spid="19484" grpId="0"/>
      <p:bldP spid="19484" grpId="1"/>
      <p:bldP spid="19485" grpId="0"/>
      <p:bldP spid="19485" grpId="1"/>
      <p:bldP spid="19489" grpId="0" animBg="1"/>
      <p:bldP spid="19489" grpId="1" animBg="1"/>
      <p:bldP spid="19490" grpId="0" animBg="1"/>
      <p:bldP spid="19490" grpId="1" animBg="1"/>
      <p:bldP spid="19494" grpId="0" animBg="1"/>
      <p:bldP spid="19494" grpId="1" animBg="1"/>
      <p:bldP spid="19498" grpId="0"/>
      <p:bldP spid="19498" grpId="1"/>
      <p:bldP spid="19499" grpId="0"/>
      <p:bldP spid="19499" grpId="1"/>
      <p:bldP spid="19500" grpId="0"/>
      <p:bldP spid="19500" grpId="1"/>
      <p:bldP spid="19501" grpId="0"/>
      <p:bldP spid="19501" grpId="1"/>
      <p:bldP spid="19517" grpId="0"/>
      <p:bldP spid="19517" grpId="1"/>
      <p:bldP spid="19521" grpId="0"/>
      <p:bldP spid="19521" grpId="1"/>
      <p:bldP spid="19522" grpId="0"/>
      <p:bldP spid="19522" grpId="1"/>
      <p:bldP spid="19523" grpId="0"/>
      <p:bldP spid="19523" grpId="1"/>
      <p:bldP spid="19524" grpId="0"/>
      <p:bldP spid="1952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 rot="-2700000">
            <a:off x="1169988" y="2617788"/>
            <a:ext cx="1371600" cy="0"/>
            <a:chOff x="720" y="1920"/>
            <a:chExt cx="864" cy="0"/>
          </a:xfrm>
        </p:grpSpPr>
        <p:sp>
          <p:nvSpPr>
            <p:cNvPr id="8216" name="Line 72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7" name="Line 73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8195" name="Line 74"/>
          <p:cNvSpPr>
            <a:spLocks noChangeShapeType="1"/>
          </p:cNvSpPr>
          <p:nvPr/>
        </p:nvSpPr>
        <p:spPr bwMode="auto">
          <a:xfrm>
            <a:off x="985838" y="2620963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196" name="Line 75"/>
          <p:cNvSpPr>
            <a:spLocks noChangeShapeType="1"/>
          </p:cNvSpPr>
          <p:nvPr/>
        </p:nvSpPr>
        <p:spPr bwMode="auto">
          <a:xfrm>
            <a:off x="2436813" y="2620963"/>
            <a:ext cx="606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2609" name="Rectangle 81"/>
          <p:cNvSpPr>
            <a:spLocks noChangeArrowheads="1"/>
          </p:cNvSpPr>
          <p:nvPr/>
        </p:nvSpPr>
        <p:spPr bwMode="auto">
          <a:xfrm>
            <a:off x="1905000" y="5257800"/>
            <a:ext cx="1371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8199" name="Rectangle 80"/>
          <p:cNvSpPr>
            <a:spLocks noChangeArrowheads="1"/>
          </p:cNvSpPr>
          <p:nvPr/>
        </p:nvSpPr>
        <p:spPr bwMode="auto">
          <a:xfrm>
            <a:off x="990600" y="5257800"/>
            <a:ext cx="990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8197" name="Rectangle 77"/>
          <p:cNvSpPr>
            <a:spLocks noChangeArrowheads="1"/>
          </p:cNvSpPr>
          <p:nvPr/>
        </p:nvSpPr>
        <p:spPr bwMode="auto">
          <a:xfrm>
            <a:off x="990600" y="5257800"/>
            <a:ext cx="990600" cy="30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8" name="Rectangle 78"/>
          <p:cNvSpPr>
            <a:spLocks noChangeArrowheads="1"/>
          </p:cNvSpPr>
          <p:nvPr/>
        </p:nvSpPr>
        <p:spPr bwMode="auto">
          <a:xfrm>
            <a:off x="2286000" y="5257800"/>
            <a:ext cx="990600" cy="304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610" name="AutoShape 82"/>
          <p:cNvSpPr>
            <a:spLocks noChangeArrowheads="1"/>
          </p:cNvSpPr>
          <p:nvPr/>
        </p:nvSpPr>
        <p:spPr bwMode="auto">
          <a:xfrm>
            <a:off x="2019300" y="4267200"/>
            <a:ext cx="228600" cy="1371600"/>
          </a:xfrm>
          <a:prstGeom prst="can">
            <a:avLst>
              <a:gd name="adj" fmla="val 52944"/>
            </a:avLst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202" name="AutoShape 79"/>
          <p:cNvSpPr>
            <a:spLocks noChangeArrowheads="1"/>
          </p:cNvSpPr>
          <p:nvPr/>
        </p:nvSpPr>
        <p:spPr bwMode="auto">
          <a:xfrm>
            <a:off x="1981200" y="5181600"/>
            <a:ext cx="304800" cy="45720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905000" y="4419600"/>
            <a:ext cx="457200" cy="457200"/>
            <a:chOff x="2544" y="1968"/>
            <a:chExt cx="528" cy="528"/>
          </a:xfrm>
        </p:grpSpPr>
        <p:sp>
          <p:nvSpPr>
            <p:cNvPr id="8214" name="Oval 84"/>
            <p:cNvSpPr>
              <a:spLocks noChangeArrowheads="1"/>
            </p:cNvSpPr>
            <p:nvPr/>
          </p:nvSpPr>
          <p:spPr bwMode="auto">
            <a:xfrm>
              <a:off x="2544" y="1968"/>
              <a:ext cx="528" cy="528"/>
            </a:xfrm>
            <a:prstGeom prst="ellipse">
              <a:avLst/>
            </a:prstGeom>
            <a:solidFill>
              <a:srgbClr val="EBA743"/>
            </a:solidFill>
            <a:ln w="9525">
              <a:solidFill>
                <a:srgbClr val="EBA74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215" name="AutoShape 83"/>
            <p:cNvSpPr>
              <a:spLocks noChangeArrowheads="1"/>
            </p:cNvSpPr>
            <p:nvPr/>
          </p:nvSpPr>
          <p:spPr bwMode="auto">
            <a:xfrm>
              <a:off x="2544" y="1968"/>
              <a:ext cx="528" cy="528"/>
            </a:xfrm>
            <a:prstGeom prst="plaque">
              <a:avLst>
                <a:gd name="adj" fmla="val 33713"/>
              </a:avLst>
            </a:prstGeom>
            <a:solidFill>
              <a:schemeClr val="tx1"/>
            </a:solidFill>
            <a:ln w="9525">
              <a:solidFill>
                <a:srgbClr val="EBA74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267200" y="2133600"/>
            <a:ext cx="4648200" cy="3276600"/>
          </a:xfrm>
          <a:prstGeom prst="roundRect">
            <a:avLst>
              <a:gd name="adj" fmla="val 8485"/>
            </a:avLst>
          </a:prstGeom>
          <a:solidFill>
            <a:srgbClr val="99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400" b="1" dirty="0" err="1">
                <a:solidFill>
                  <a:schemeClr val="tx1"/>
                </a:solidFill>
              </a:rPr>
              <a:t>Jika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saklar</a:t>
            </a:r>
            <a:r>
              <a:rPr lang="en-US" sz="4400" b="1" dirty="0">
                <a:solidFill>
                  <a:schemeClr val="tx1"/>
                </a:solidFill>
              </a:rPr>
              <a:t> me-</a:t>
            </a:r>
            <a:r>
              <a:rPr lang="en-US" sz="4400" b="1" dirty="0" err="1">
                <a:solidFill>
                  <a:schemeClr val="tx1"/>
                </a:solidFill>
              </a:rPr>
              <a:t>nyatakan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keran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di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dalam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sistem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perpipaan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00600" y="1219200"/>
            <a:ext cx="3581400" cy="1295400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C000"/>
                </a:solidFill>
              </a:rPr>
              <a:t>Maka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kata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14888" y="2667000"/>
            <a:ext cx="3581400" cy="1295400"/>
          </a:xfrm>
          <a:prstGeom prst="roundRect">
            <a:avLst>
              <a:gd name="adj" fmla="val 848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“</a:t>
            </a:r>
            <a:r>
              <a:rPr lang="en-US" sz="4400" b="1" dirty="0" err="1">
                <a:solidFill>
                  <a:srgbClr val="FF0000"/>
                </a:solidFill>
              </a:rPr>
              <a:t>ditutup</a:t>
            </a:r>
            <a:r>
              <a:rPr lang="en-US" sz="44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3312160" y="1904999"/>
            <a:ext cx="726440" cy="838200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800600" y="3124200"/>
            <a:ext cx="3581400" cy="1676400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C000"/>
                </a:solidFill>
              </a:rPr>
              <a:t>Diganti</a:t>
            </a:r>
            <a:r>
              <a:rPr lang="en-US" sz="4400" b="1" dirty="0">
                <a:solidFill>
                  <a:srgbClr val="FFC000"/>
                </a:solidFill>
              </a:rPr>
              <a:t> </a:t>
            </a:r>
            <a:r>
              <a:rPr lang="en-US" sz="4400" b="1" dirty="0" err="1">
                <a:solidFill>
                  <a:srgbClr val="FFC000"/>
                </a:solidFill>
              </a:rPr>
              <a:t>menjadi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00600" y="5029200"/>
            <a:ext cx="3581400" cy="1295400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99FF66"/>
                </a:solidFill>
              </a:rPr>
              <a:t>“</a:t>
            </a:r>
            <a:r>
              <a:rPr lang="en-US" sz="4400" b="1" dirty="0" err="1">
                <a:solidFill>
                  <a:srgbClr val="99FF66"/>
                </a:solidFill>
              </a:rPr>
              <a:t>dibuka</a:t>
            </a:r>
            <a:r>
              <a:rPr lang="en-US" sz="4400" b="1" dirty="0">
                <a:solidFill>
                  <a:srgbClr val="99FF66"/>
                </a:solidFill>
              </a:rPr>
              <a:t>”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" y="228600"/>
            <a:ext cx="2971800" cy="1066800"/>
          </a:xfrm>
          <a:prstGeom prst="roundRect">
            <a:avLst>
              <a:gd name="adj" fmla="val 8485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CATATAN</a:t>
            </a:r>
          </a:p>
        </p:txBody>
      </p:sp>
      <p:pic>
        <p:nvPicPr>
          <p:cNvPr id="8213" name="Picture 86" descr="E:\XY Images\Hdx GIF\myAvatar_17001318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-17145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4.44444E-6 L 0 -4.44444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700000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33333 L -0.01858 0.3333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112E-17 -3.33333E-6 L 5.55112E-17 -0.066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09" grpId="0" animBg="1"/>
      <p:bldP spid="22610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457200" y="1905000"/>
            <a:ext cx="4341813" cy="419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-2700000">
            <a:off x="2190750" y="3048000"/>
            <a:ext cx="1371600" cy="1588"/>
            <a:chOff x="720" y="1920"/>
            <a:chExt cx="864" cy="0"/>
          </a:xfrm>
        </p:grpSpPr>
        <p:sp>
          <p:nvSpPr>
            <p:cNvPr id="9268" name="Line 20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69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2700000">
            <a:off x="1114425" y="3048000"/>
            <a:ext cx="1371600" cy="1588"/>
            <a:chOff x="720" y="1920"/>
            <a:chExt cx="864" cy="0"/>
          </a:xfrm>
        </p:grpSpPr>
        <p:sp>
          <p:nvSpPr>
            <p:cNvPr id="9266" name="Line 10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67" name="Line 1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85800" y="3035300"/>
            <a:ext cx="3886200" cy="2298700"/>
            <a:chOff x="528" y="1864"/>
            <a:chExt cx="2448" cy="1448"/>
          </a:xfrm>
        </p:grpSpPr>
        <p:sp>
          <p:nvSpPr>
            <p:cNvPr id="9255" name="Line 17"/>
            <p:cNvSpPr>
              <a:spLocks noChangeShapeType="1"/>
            </p:cNvSpPr>
            <p:nvPr/>
          </p:nvSpPr>
          <p:spPr bwMode="auto">
            <a:xfrm>
              <a:off x="672" y="1872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56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57" name="Line 23"/>
            <p:cNvSpPr>
              <a:spLocks noChangeShapeType="1"/>
            </p:cNvSpPr>
            <p:nvPr/>
          </p:nvSpPr>
          <p:spPr bwMode="auto">
            <a:xfrm>
              <a:off x="2256" y="187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58" name="Line 24"/>
            <p:cNvSpPr>
              <a:spLocks noChangeShapeType="1"/>
            </p:cNvSpPr>
            <p:nvPr/>
          </p:nvSpPr>
          <p:spPr bwMode="auto">
            <a:xfrm>
              <a:off x="2640" y="1872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59" name="Line 25"/>
            <p:cNvSpPr>
              <a:spLocks noChangeShapeType="1"/>
            </p:cNvSpPr>
            <p:nvPr/>
          </p:nvSpPr>
          <p:spPr bwMode="auto">
            <a:xfrm>
              <a:off x="2952" y="1872"/>
              <a:ext cx="0" cy="14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528" y="2387"/>
              <a:ext cx="346" cy="546"/>
              <a:chOff x="4368" y="1440"/>
              <a:chExt cx="346" cy="546"/>
            </a:xfrm>
          </p:grpSpPr>
          <p:sp>
            <p:nvSpPr>
              <p:cNvPr id="9264" name="AutoShape 30"/>
              <p:cNvSpPr>
                <a:spLocks noChangeArrowheads="1"/>
              </p:cNvSpPr>
              <p:nvPr/>
            </p:nvSpPr>
            <p:spPr bwMode="auto">
              <a:xfrm>
                <a:off x="4368" y="1440"/>
                <a:ext cx="346" cy="546"/>
              </a:xfrm>
              <a:prstGeom prst="can">
                <a:avLst>
                  <a:gd name="adj" fmla="val 39451"/>
                </a:avLst>
              </a:prstGeom>
              <a:solidFill>
                <a:srgbClr val="99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265" name="AutoShape 28"/>
              <p:cNvSpPr>
                <a:spLocks noChangeArrowheads="1"/>
              </p:cNvSpPr>
              <p:nvPr/>
            </p:nvSpPr>
            <p:spPr bwMode="auto">
              <a:xfrm>
                <a:off x="4476" y="1475"/>
                <a:ext cx="125" cy="61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9261" name="Line 26"/>
            <p:cNvSpPr>
              <a:spLocks noChangeShapeType="1"/>
            </p:cNvSpPr>
            <p:nvPr/>
          </p:nvSpPr>
          <p:spPr bwMode="auto">
            <a:xfrm>
              <a:off x="696" y="1864"/>
              <a:ext cx="0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H="1">
              <a:off x="672" y="3312"/>
              <a:ext cx="23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63" name="Line 34"/>
            <p:cNvSpPr>
              <a:spLocks noChangeShapeType="1"/>
            </p:cNvSpPr>
            <p:nvPr/>
          </p:nvSpPr>
          <p:spPr bwMode="auto">
            <a:xfrm>
              <a:off x="696" y="2928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57600" y="2133600"/>
            <a:ext cx="679450" cy="774700"/>
            <a:chOff x="2256" y="1128"/>
            <a:chExt cx="575" cy="656"/>
          </a:xfrm>
        </p:grpSpPr>
        <p:sp>
          <p:nvSpPr>
            <p:cNvPr id="9251" name="Oval 12"/>
            <p:cNvSpPr>
              <a:spLocks noChangeArrowheads="1"/>
            </p:cNvSpPr>
            <p:nvPr/>
          </p:nvSpPr>
          <p:spPr bwMode="auto">
            <a:xfrm>
              <a:off x="2344" y="1388"/>
              <a:ext cx="396" cy="39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52" name="Line 13"/>
            <p:cNvSpPr>
              <a:spLocks noChangeShapeType="1"/>
            </p:cNvSpPr>
            <p:nvPr/>
          </p:nvSpPr>
          <p:spPr bwMode="auto">
            <a:xfrm>
              <a:off x="2256" y="1248"/>
              <a:ext cx="96" cy="14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53" name="Line 14"/>
            <p:cNvSpPr>
              <a:spLocks noChangeShapeType="1"/>
            </p:cNvSpPr>
            <p:nvPr/>
          </p:nvSpPr>
          <p:spPr bwMode="auto">
            <a:xfrm>
              <a:off x="2544" y="1128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54" name="Line 15"/>
            <p:cNvSpPr>
              <a:spLocks noChangeShapeType="1"/>
            </p:cNvSpPr>
            <p:nvPr/>
          </p:nvSpPr>
          <p:spPr bwMode="auto">
            <a:xfrm flipH="1">
              <a:off x="2748" y="1248"/>
              <a:ext cx="83" cy="14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71900" y="2441575"/>
            <a:ext cx="450850" cy="681038"/>
            <a:chOff x="2256" y="768"/>
            <a:chExt cx="1938" cy="2928"/>
          </a:xfrm>
        </p:grpSpPr>
        <p:sp>
          <p:nvSpPr>
            <p:cNvPr id="9249" name="AutoShape 6"/>
            <p:cNvSpPr>
              <a:spLocks noChangeArrowheads="1"/>
            </p:cNvSpPr>
            <p:nvPr/>
          </p:nvSpPr>
          <p:spPr bwMode="auto">
            <a:xfrm rot="5400000">
              <a:off x="2841" y="2976"/>
              <a:ext cx="768" cy="672"/>
            </a:xfrm>
            <a:prstGeom prst="flowChartDelay">
              <a:avLst/>
            </a:prstGeom>
            <a:solidFill>
              <a:srgbClr val="B2B2B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250" name="Litebulb"/>
            <p:cNvSpPr>
              <a:spLocks noEditPoints="1" noChangeArrowheads="1"/>
            </p:cNvSpPr>
            <p:nvPr/>
          </p:nvSpPr>
          <p:spPr bwMode="auto">
            <a:xfrm>
              <a:off x="2256" y="768"/>
              <a:ext cx="1938" cy="29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5 w 21600"/>
                <a:gd name="T13" fmla="*/ 2190 h 21600"/>
                <a:gd name="T14" fmla="*/ 18279 w 21600"/>
                <a:gd name="T15" fmla="*/ 92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224" name="Text Box 36"/>
          <p:cNvSpPr txBox="1">
            <a:spLocks noChangeArrowheads="1"/>
          </p:cNvSpPr>
          <p:nvPr/>
        </p:nvSpPr>
        <p:spPr bwMode="auto">
          <a:xfrm>
            <a:off x="1828800" y="31178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9225" name="Text Box 38"/>
          <p:cNvSpPr txBox="1">
            <a:spLocks noChangeArrowheads="1"/>
          </p:cNvSpPr>
          <p:nvPr/>
        </p:nvSpPr>
        <p:spPr bwMode="auto">
          <a:xfrm>
            <a:off x="2971800" y="31178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228733" y="298429"/>
            <a:ext cx="7610467" cy="1071570"/>
          </a:xfrm>
          <a:prstGeom prst="roundRect">
            <a:avLst>
              <a:gd name="adj" fmla="val 74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349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/>
              <a:t>Contoh</a:t>
            </a:r>
            <a:r>
              <a:rPr lang="en-US" sz="4400" b="1" dirty="0"/>
              <a:t> </a:t>
            </a:r>
            <a:r>
              <a:rPr lang="en-US" sz="4400" b="1" dirty="0" err="1"/>
              <a:t>rangkaian</a:t>
            </a:r>
            <a:r>
              <a:rPr lang="en-US" sz="4400" b="1" dirty="0"/>
              <a:t> </a:t>
            </a:r>
            <a:r>
              <a:rPr lang="en-US" sz="4400" b="1" dirty="0" err="1"/>
              <a:t>seri</a:t>
            </a:r>
            <a:endParaRPr lang="en-US" sz="4400" b="1" dirty="0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 rot="-5400000">
            <a:off x="296069" y="354806"/>
            <a:ext cx="1254125" cy="1389063"/>
            <a:chOff x="2643174" y="1785926"/>
            <a:chExt cx="1254790" cy="1643074"/>
          </a:xfrm>
        </p:grpSpPr>
        <p:sp>
          <p:nvSpPr>
            <p:cNvPr id="35" name="Rectangle 34"/>
            <p:cNvSpPr/>
            <p:nvPr/>
          </p:nvSpPr>
          <p:spPr>
            <a:xfrm>
              <a:off x="3214678" y="1857364"/>
              <a:ext cx="500066" cy="150019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Pie 35"/>
            <p:cNvSpPr/>
            <p:nvPr/>
          </p:nvSpPr>
          <p:spPr>
            <a:xfrm rot="10800000" flipH="1">
              <a:off x="2643174" y="1785926"/>
              <a:ext cx="1254790" cy="16430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 rot="-5400000">
            <a:off x="295275" y="6350"/>
            <a:ext cx="1255713" cy="1389063"/>
            <a:chOff x="3786182" y="1785926"/>
            <a:chExt cx="1254790" cy="1643074"/>
          </a:xfrm>
        </p:grpSpPr>
        <p:sp>
          <p:nvSpPr>
            <p:cNvPr id="38" name="Rectangle 37"/>
            <p:cNvSpPr/>
            <p:nvPr/>
          </p:nvSpPr>
          <p:spPr>
            <a:xfrm>
              <a:off x="4000496" y="1857364"/>
              <a:ext cx="500066" cy="150019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Pie 38"/>
            <p:cNvSpPr/>
            <p:nvPr/>
          </p:nvSpPr>
          <p:spPr>
            <a:xfrm rot="10800000">
              <a:off x="3786182" y="1785926"/>
              <a:ext cx="1254790" cy="16430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 rot="16200000">
            <a:off x="632636" y="180145"/>
            <a:ext cx="580754" cy="13888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938713" y="1808163"/>
            <a:ext cx="4038600" cy="2819400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Lampu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menyala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jika</a:t>
            </a:r>
            <a:r>
              <a:rPr lang="en-US" sz="4000" b="1" dirty="0">
                <a:solidFill>
                  <a:schemeClr val="bg1"/>
                </a:solidFill>
              </a:rPr>
              <a:t> A </a:t>
            </a:r>
            <a:r>
              <a:rPr lang="en-US" sz="4000" b="1" dirty="0" err="1">
                <a:solidFill>
                  <a:schemeClr val="bg1"/>
                </a:solidFill>
              </a:rPr>
              <a:t>dan</a:t>
            </a:r>
            <a:r>
              <a:rPr lang="en-US" sz="4000" b="1" dirty="0">
                <a:solidFill>
                  <a:schemeClr val="bg1"/>
                </a:solidFill>
              </a:rPr>
              <a:t> B </a:t>
            </a:r>
            <a:r>
              <a:rPr lang="en-US" sz="4000" b="1" dirty="0" err="1">
                <a:solidFill>
                  <a:schemeClr val="bg1"/>
                </a:solidFill>
              </a:rPr>
              <a:t>ditutup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(Closed)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38713" y="2057400"/>
            <a:ext cx="4038600" cy="3317875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Dalam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ekspresi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Boolean </a:t>
            </a:r>
            <a:r>
              <a:rPr lang="en-US" sz="4000" b="1" dirty="0" err="1">
                <a:solidFill>
                  <a:schemeClr val="bg1"/>
                </a:solidFill>
              </a:rPr>
              <a:t>hubungan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seri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dinyatakan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sebagai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rgbClr val="FFC000"/>
                </a:solidFill>
              </a:rPr>
              <a:t>AB</a:t>
            </a:r>
          </a:p>
        </p:txBody>
      </p:sp>
      <p:pic>
        <p:nvPicPr>
          <p:cNvPr id="9236" name="Picture 39" descr="E:\XY Images\Hdx GIF\myAvatar_17001319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41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043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0418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28600" y="1905000"/>
            <a:ext cx="4570413" cy="419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-2700000">
            <a:off x="1323975" y="3509963"/>
            <a:ext cx="1371600" cy="1587"/>
            <a:chOff x="720" y="1920"/>
            <a:chExt cx="864" cy="0"/>
          </a:xfrm>
        </p:grpSpPr>
        <p:sp>
          <p:nvSpPr>
            <p:cNvPr id="10296" name="Line 20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7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2700000">
            <a:off x="1355725" y="2617788"/>
            <a:ext cx="1371600" cy="1587"/>
            <a:chOff x="720" y="1920"/>
            <a:chExt cx="864" cy="0"/>
          </a:xfrm>
        </p:grpSpPr>
        <p:sp>
          <p:nvSpPr>
            <p:cNvPr id="10294" name="Line 10"/>
            <p:cNvSpPr>
              <a:spLocks noChangeShapeType="1"/>
            </p:cNvSpPr>
            <p:nvPr/>
          </p:nvSpPr>
          <p:spPr bwMode="auto">
            <a:xfrm>
              <a:off x="720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5" name="Line 11"/>
            <p:cNvSpPr>
              <a:spLocks noChangeShapeType="1"/>
            </p:cNvSpPr>
            <p:nvPr/>
          </p:nvSpPr>
          <p:spPr bwMode="auto">
            <a:xfrm>
              <a:off x="1152" y="1920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0245" name="Line 17"/>
          <p:cNvSpPr>
            <a:spLocks noChangeShapeType="1"/>
          </p:cNvSpPr>
          <p:nvPr/>
        </p:nvSpPr>
        <p:spPr bwMode="auto">
          <a:xfrm>
            <a:off x="492125" y="3048000"/>
            <a:ext cx="1050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6" name="Line 23"/>
          <p:cNvSpPr>
            <a:spLocks noChangeShapeType="1"/>
          </p:cNvSpPr>
          <p:nvPr/>
        </p:nvSpPr>
        <p:spPr bwMode="auto">
          <a:xfrm>
            <a:off x="3200400" y="3048000"/>
            <a:ext cx="7985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7" name="Line 24"/>
          <p:cNvSpPr>
            <a:spLocks noChangeShapeType="1"/>
          </p:cNvSpPr>
          <p:nvPr/>
        </p:nvSpPr>
        <p:spPr bwMode="auto">
          <a:xfrm>
            <a:off x="4086225" y="3048000"/>
            <a:ext cx="6127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48" name="Line 25"/>
          <p:cNvSpPr>
            <a:spLocks noChangeShapeType="1"/>
          </p:cNvSpPr>
          <p:nvPr/>
        </p:nvSpPr>
        <p:spPr bwMode="auto">
          <a:xfrm>
            <a:off x="4656138" y="3048000"/>
            <a:ext cx="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2413" y="3865563"/>
            <a:ext cx="555625" cy="866775"/>
            <a:chOff x="4368" y="1440"/>
            <a:chExt cx="346" cy="546"/>
          </a:xfrm>
        </p:grpSpPr>
        <p:sp>
          <p:nvSpPr>
            <p:cNvPr id="10292" name="AutoShape 30"/>
            <p:cNvSpPr>
              <a:spLocks noChangeArrowheads="1"/>
            </p:cNvSpPr>
            <p:nvPr/>
          </p:nvSpPr>
          <p:spPr bwMode="auto">
            <a:xfrm>
              <a:off x="4368" y="1440"/>
              <a:ext cx="346" cy="546"/>
            </a:xfrm>
            <a:prstGeom prst="can">
              <a:avLst>
                <a:gd name="adj" fmla="val 39451"/>
              </a:avLst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93" name="AutoShape 28"/>
            <p:cNvSpPr>
              <a:spLocks noChangeArrowheads="1"/>
            </p:cNvSpPr>
            <p:nvPr/>
          </p:nvSpPr>
          <p:spPr bwMode="auto">
            <a:xfrm>
              <a:off x="4476" y="1475"/>
              <a:ext cx="125" cy="61"/>
            </a:xfrm>
            <a:prstGeom prst="ca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50" name="Line 26"/>
          <p:cNvSpPr>
            <a:spLocks noChangeShapeType="1"/>
          </p:cNvSpPr>
          <p:nvPr/>
        </p:nvSpPr>
        <p:spPr bwMode="auto">
          <a:xfrm>
            <a:off x="534988" y="30353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1" name="Line 33"/>
          <p:cNvSpPr>
            <a:spLocks noChangeShapeType="1"/>
          </p:cNvSpPr>
          <p:nvPr/>
        </p:nvSpPr>
        <p:spPr bwMode="auto">
          <a:xfrm flipH="1">
            <a:off x="492125" y="5334000"/>
            <a:ext cx="42068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252" name="Line 34"/>
          <p:cNvSpPr>
            <a:spLocks noChangeShapeType="1"/>
          </p:cNvSpPr>
          <p:nvPr/>
        </p:nvSpPr>
        <p:spPr bwMode="auto">
          <a:xfrm>
            <a:off x="534988" y="47244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657600" y="2133600"/>
            <a:ext cx="679450" cy="774700"/>
            <a:chOff x="2256" y="1128"/>
            <a:chExt cx="575" cy="656"/>
          </a:xfrm>
        </p:grpSpPr>
        <p:sp>
          <p:nvSpPr>
            <p:cNvPr id="10288" name="Oval 12"/>
            <p:cNvSpPr>
              <a:spLocks noChangeArrowheads="1"/>
            </p:cNvSpPr>
            <p:nvPr/>
          </p:nvSpPr>
          <p:spPr bwMode="auto">
            <a:xfrm>
              <a:off x="2344" y="1388"/>
              <a:ext cx="396" cy="396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89" name="Line 13"/>
            <p:cNvSpPr>
              <a:spLocks noChangeShapeType="1"/>
            </p:cNvSpPr>
            <p:nvPr/>
          </p:nvSpPr>
          <p:spPr bwMode="auto">
            <a:xfrm>
              <a:off x="2256" y="1248"/>
              <a:ext cx="96" cy="14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0" name="Line 14"/>
            <p:cNvSpPr>
              <a:spLocks noChangeShapeType="1"/>
            </p:cNvSpPr>
            <p:nvPr/>
          </p:nvSpPr>
          <p:spPr bwMode="auto">
            <a:xfrm>
              <a:off x="2544" y="1128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1" name="Line 15"/>
            <p:cNvSpPr>
              <a:spLocks noChangeShapeType="1"/>
            </p:cNvSpPr>
            <p:nvPr/>
          </p:nvSpPr>
          <p:spPr bwMode="auto">
            <a:xfrm flipH="1">
              <a:off x="2748" y="1248"/>
              <a:ext cx="83" cy="14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771900" y="2441575"/>
            <a:ext cx="450850" cy="681038"/>
            <a:chOff x="2256" y="768"/>
            <a:chExt cx="1938" cy="2928"/>
          </a:xfrm>
        </p:grpSpPr>
        <p:sp>
          <p:nvSpPr>
            <p:cNvPr id="10286" name="AutoShape 6"/>
            <p:cNvSpPr>
              <a:spLocks noChangeArrowheads="1"/>
            </p:cNvSpPr>
            <p:nvPr/>
          </p:nvSpPr>
          <p:spPr bwMode="auto">
            <a:xfrm rot="5400000">
              <a:off x="2841" y="2976"/>
              <a:ext cx="768" cy="672"/>
            </a:xfrm>
            <a:prstGeom prst="flowChartDelay">
              <a:avLst/>
            </a:prstGeom>
            <a:solidFill>
              <a:srgbClr val="B2B2B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287" name="Litebulb"/>
            <p:cNvSpPr>
              <a:spLocks noEditPoints="1" noChangeArrowheads="1"/>
            </p:cNvSpPr>
            <p:nvPr/>
          </p:nvSpPr>
          <p:spPr bwMode="auto">
            <a:xfrm>
              <a:off x="2256" y="768"/>
              <a:ext cx="1938" cy="29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5 w 21600"/>
                <a:gd name="T13" fmla="*/ 2190 h 21600"/>
                <a:gd name="T14" fmla="*/ 18279 w 21600"/>
                <a:gd name="T15" fmla="*/ 92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0255" name="Text Box 36"/>
          <p:cNvSpPr txBox="1">
            <a:spLocks noChangeArrowheads="1"/>
          </p:cNvSpPr>
          <p:nvPr/>
        </p:nvSpPr>
        <p:spPr bwMode="auto">
          <a:xfrm>
            <a:off x="1752600" y="198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0256" name="Text Box 38"/>
          <p:cNvSpPr txBox="1">
            <a:spLocks noChangeArrowheads="1"/>
          </p:cNvSpPr>
          <p:nvPr/>
        </p:nvSpPr>
        <p:spPr bwMode="auto">
          <a:xfrm>
            <a:off x="1752600" y="3657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B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228733" y="298429"/>
            <a:ext cx="7610467" cy="1071570"/>
          </a:xfrm>
          <a:prstGeom prst="roundRect">
            <a:avLst>
              <a:gd name="adj" fmla="val 743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349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/>
              <a:t>Contoh</a:t>
            </a:r>
            <a:r>
              <a:rPr lang="en-US" sz="4400" b="1" dirty="0"/>
              <a:t> </a:t>
            </a:r>
            <a:r>
              <a:rPr lang="en-US" sz="4400" b="1" dirty="0" err="1"/>
              <a:t>rangkaian</a:t>
            </a:r>
            <a:r>
              <a:rPr lang="en-US" sz="4400" b="1" dirty="0"/>
              <a:t> </a:t>
            </a:r>
            <a:r>
              <a:rPr lang="en-US" sz="4400" b="1" dirty="0" err="1"/>
              <a:t>paralel</a:t>
            </a:r>
            <a:endParaRPr lang="en-US" sz="4400" b="1" dirty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 rot="-5400000">
            <a:off x="296069" y="354806"/>
            <a:ext cx="1254125" cy="1389063"/>
            <a:chOff x="2643174" y="1785926"/>
            <a:chExt cx="1254790" cy="1643074"/>
          </a:xfrm>
        </p:grpSpPr>
        <p:sp>
          <p:nvSpPr>
            <p:cNvPr id="35" name="Rectangle 34"/>
            <p:cNvSpPr/>
            <p:nvPr/>
          </p:nvSpPr>
          <p:spPr>
            <a:xfrm>
              <a:off x="3214678" y="1857364"/>
              <a:ext cx="500066" cy="150019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Pie 35"/>
            <p:cNvSpPr/>
            <p:nvPr/>
          </p:nvSpPr>
          <p:spPr>
            <a:xfrm rot="10800000" flipH="1">
              <a:off x="2643174" y="1785926"/>
              <a:ext cx="1254790" cy="16430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 rot="-5400000">
            <a:off x="295275" y="6350"/>
            <a:ext cx="1255713" cy="1389063"/>
            <a:chOff x="3786182" y="1785926"/>
            <a:chExt cx="1254790" cy="1643074"/>
          </a:xfrm>
        </p:grpSpPr>
        <p:sp>
          <p:nvSpPr>
            <p:cNvPr id="38" name="Rectangle 37"/>
            <p:cNvSpPr/>
            <p:nvPr/>
          </p:nvSpPr>
          <p:spPr>
            <a:xfrm>
              <a:off x="4000496" y="1857364"/>
              <a:ext cx="500066" cy="150019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Pie 38"/>
            <p:cNvSpPr/>
            <p:nvPr/>
          </p:nvSpPr>
          <p:spPr>
            <a:xfrm rot="10800000">
              <a:off x="3786182" y="1785926"/>
              <a:ext cx="1254790" cy="1643074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 rot="16200000">
            <a:off x="632636" y="180145"/>
            <a:ext cx="580754" cy="13888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938713" y="1884363"/>
            <a:ext cx="4038600" cy="3297237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Lampu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hanya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menyala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jika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salah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satu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dari</a:t>
            </a:r>
            <a:r>
              <a:rPr lang="en-US" sz="4000" b="1" dirty="0">
                <a:solidFill>
                  <a:schemeClr val="bg1"/>
                </a:solidFill>
              </a:rPr>
              <a:t> A </a:t>
            </a:r>
            <a:r>
              <a:rPr lang="en-US" sz="4000" b="1" dirty="0" err="1">
                <a:solidFill>
                  <a:schemeClr val="bg1"/>
                </a:solidFill>
              </a:rPr>
              <a:t>atau</a:t>
            </a:r>
            <a:r>
              <a:rPr lang="en-US" sz="4000" b="1" dirty="0">
                <a:solidFill>
                  <a:schemeClr val="bg1"/>
                </a:solidFill>
              </a:rPr>
              <a:t> B </a:t>
            </a:r>
            <a:r>
              <a:rPr lang="en-US" sz="4000" b="1" dirty="0" err="1">
                <a:solidFill>
                  <a:schemeClr val="bg1"/>
                </a:solidFill>
              </a:rPr>
              <a:t>di-tutup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(Closed)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876800" y="1828800"/>
            <a:ext cx="4038600" cy="3317875"/>
          </a:xfrm>
          <a:prstGeom prst="roundRect">
            <a:avLst>
              <a:gd name="adj" fmla="val 8485"/>
            </a:avLst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chemeClr val="bg1"/>
                </a:solidFill>
              </a:rPr>
              <a:t>Dalam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ekspresi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Boolean </a:t>
            </a:r>
            <a:r>
              <a:rPr lang="en-US" sz="4000" b="1" dirty="0" err="1">
                <a:solidFill>
                  <a:schemeClr val="bg1"/>
                </a:solidFill>
              </a:rPr>
              <a:t>hubungan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seri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ini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dinyatakan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sebagai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rgbClr val="FFC000"/>
                </a:solidFill>
              </a:rPr>
              <a:t>A + B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555750" y="261620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00400" y="2616200"/>
            <a:ext cx="0" cy="914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557338" y="2624138"/>
            <a:ext cx="5000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590800" y="2624138"/>
            <a:ext cx="6524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57338" y="3505200"/>
            <a:ext cx="5000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590800" y="3505200"/>
            <a:ext cx="6524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3" name="Picture 2" descr="E:\XY Images\Hdx GIF\myAvatar_17001322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043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0418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990600" y="685800"/>
            <a:ext cx="762000" cy="304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458200" y="685800"/>
            <a:ext cx="3810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752600" y="304800"/>
            <a:ext cx="6705600" cy="9906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99FF66"/>
                </a:solidFill>
              </a:rPr>
              <a:t>Sirkuit</a:t>
            </a:r>
            <a:r>
              <a:rPr lang="en-US" sz="5400" b="1" dirty="0">
                <a:solidFill>
                  <a:srgbClr val="99FF66"/>
                </a:solidFill>
              </a:rPr>
              <a:t> </a:t>
            </a:r>
            <a:r>
              <a:rPr lang="en-US" sz="5400" b="1" dirty="0" err="1">
                <a:solidFill>
                  <a:srgbClr val="99FF66"/>
                </a:solidFill>
              </a:rPr>
              <a:t>Elektronik</a:t>
            </a:r>
            <a:endParaRPr lang="en-US" sz="5400" b="1" dirty="0">
              <a:solidFill>
                <a:srgbClr val="99FF66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19200" y="1752600"/>
            <a:ext cx="7239000" cy="4876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anchor="ctr"/>
          <a:lstStyle/>
          <a:p>
            <a:pPr algn="just">
              <a:defRPr/>
            </a:pPr>
            <a:r>
              <a:rPr lang="en-US" sz="4400" b="1" dirty="0" err="1"/>
              <a:t>Aljabar</a:t>
            </a:r>
            <a:r>
              <a:rPr lang="en-US" sz="4400" b="1" dirty="0"/>
              <a:t> Boolean </a:t>
            </a:r>
            <a:r>
              <a:rPr lang="en-US" sz="4400" b="1" dirty="0" err="1"/>
              <a:t>digunakan</a:t>
            </a:r>
            <a:r>
              <a:rPr lang="en-US" sz="4400" b="1" dirty="0"/>
              <a:t> </a:t>
            </a:r>
            <a:r>
              <a:rPr lang="en-US" sz="4400" b="1" dirty="0" err="1"/>
              <a:t>untuk</a:t>
            </a:r>
            <a:r>
              <a:rPr lang="en-US" sz="4400" b="1" dirty="0"/>
              <a:t> </a:t>
            </a:r>
            <a:r>
              <a:rPr lang="en-US" sz="4400" b="1" dirty="0" err="1"/>
              <a:t>memodelkan</a:t>
            </a:r>
            <a:r>
              <a:rPr lang="en-US" sz="4400" b="1" dirty="0"/>
              <a:t> </a:t>
            </a:r>
            <a:r>
              <a:rPr lang="en-US" sz="4400" b="1" dirty="0" err="1"/>
              <a:t>sirkuit</a:t>
            </a:r>
            <a:r>
              <a:rPr lang="en-US" sz="4400" b="1" dirty="0"/>
              <a:t> </a:t>
            </a:r>
            <a:r>
              <a:rPr lang="en-US" sz="4400" b="1" dirty="0" err="1"/>
              <a:t>elektronik</a:t>
            </a:r>
            <a:r>
              <a:rPr lang="en-US" sz="4400" b="1" dirty="0"/>
              <a:t>. </a:t>
            </a:r>
            <a:r>
              <a:rPr lang="en-US" sz="4400" b="1" dirty="0" err="1"/>
              <a:t>Berikut</a:t>
            </a:r>
            <a:r>
              <a:rPr lang="en-US" sz="4400" b="1" dirty="0"/>
              <a:t> </a:t>
            </a:r>
            <a:r>
              <a:rPr lang="en-US" sz="4400" b="1" dirty="0" err="1"/>
              <a:t>ini</a:t>
            </a:r>
            <a:r>
              <a:rPr lang="en-US" sz="4400" b="1" dirty="0"/>
              <a:t> </a:t>
            </a:r>
            <a:r>
              <a:rPr lang="en-US" sz="4400" b="1" dirty="0" err="1"/>
              <a:t>akan</a:t>
            </a:r>
            <a:r>
              <a:rPr lang="en-US" sz="4400" b="1" dirty="0"/>
              <a:t> </a:t>
            </a:r>
            <a:r>
              <a:rPr lang="en-US" sz="4400" b="1" dirty="0" err="1"/>
              <a:t>dijelaskan</a:t>
            </a:r>
            <a:r>
              <a:rPr lang="en-US" sz="4400" b="1" dirty="0"/>
              <a:t> </a:t>
            </a:r>
            <a:r>
              <a:rPr lang="en-US" sz="4400" b="1" dirty="0" err="1"/>
              <a:t>beberapa</a:t>
            </a:r>
            <a:r>
              <a:rPr lang="en-US" sz="4400" b="1" dirty="0"/>
              <a:t> </a:t>
            </a:r>
            <a:r>
              <a:rPr lang="en-US" sz="4400" b="1" dirty="0" err="1"/>
              <a:t>istilah</a:t>
            </a:r>
            <a:r>
              <a:rPr lang="en-US" sz="4400" b="1" dirty="0"/>
              <a:t> </a:t>
            </a:r>
            <a:r>
              <a:rPr lang="en-US" sz="4400" b="1" dirty="0" err="1"/>
              <a:t>penting</a:t>
            </a:r>
            <a:r>
              <a:rPr lang="en-US" sz="4400" b="1" dirty="0"/>
              <a:t> </a:t>
            </a:r>
            <a:r>
              <a:rPr lang="en-US" sz="4400" b="1" dirty="0" err="1"/>
              <a:t>dalam</a:t>
            </a:r>
            <a:r>
              <a:rPr lang="en-US" sz="4400" b="1" dirty="0"/>
              <a:t> </a:t>
            </a:r>
            <a:r>
              <a:rPr lang="en-US" sz="4400" b="1" dirty="0" err="1"/>
              <a:t>sirkuit</a:t>
            </a:r>
            <a:r>
              <a:rPr lang="en-US" sz="4400" b="1" dirty="0"/>
              <a:t> </a:t>
            </a:r>
            <a:r>
              <a:rPr lang="en-US" sz="4400" b="1" dirty="0" err="1"/>
              <a:t>elektronik</a:t>
            </a:r>
            <a:r>
              <a:rPr lang="en-US" sz="4400" b="1" dirty="0"/>
              <a:t>.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7010400" y="2514600"/>
            <a:ext cx="35052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458200" y="4343400"/>
            <a:ext cx="3810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66"/>
          <p:cNvGrpSpPr/>
          <p:nvPr/>
        </p:nvGrpSpPr>
        <p:grpSpPr>
          <a:xfrm>
            <a:off x="990600" y="304800"/>
            <a:ext cx="7848600" cy="6324600"/>
            <a:chOff x="990600" y="304800"/>
            <a:chExt cx="7848600" cy="6324600"/>
          </a:xfrm>
          <a:solidFill>
            <a:schemeClr val="tx1"/>
          </a:solidFill>
        </p:grpSpPr>
        <p:cxnSp>
          <p:nvCxnSpPr>
            <p:cNvPr id="68" name="Straight Connector 67"/>
            <p:cNvCxnSpPr/>
            <p:nvPr/>
          </p:nvCxnSpPr>
          <p:spPr>
            <a:xfrm>
              <a:off x="8458200" y="304800"/>
              <a:ext cx="0" cy="3810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458200" y="834188"/>
              <a:ext cx="0" cy="461212"/>
            </a:xfrm>
            <a:prstGeom prst="line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68"/>
            <p:cNvGrpSpPr/>
            <p:nvPr/>
          </p:nvGrpSpPr>
          <p:grpSpPr>
            <a:xfrm>
              <a:off x="990600" y="304800"/>
              <a:ext cx="7848600" cy="6324600"/>
              <a:chOff x="990600" y="304800"/>
              <a:chExt cx="7848600" cy="6324600"/>
            </a:xfrm>
            <a:grpFill/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990600" y="990600"/>
                <a:ext cx="762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990600" y="685800"/>
                <a:ext cx="762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90600" y="685800"/>
                <a:ext cx="0" cy="304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752600" y="990600"/>
                <a:ext cx="0" cy="304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752600" y="304800"/>
                <a:ext cx="0" cy="3810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752600" y="304800"/>
                <a:ext cx="6705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458200" y="685800"/>
                <a:ext cx="381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8839200" y="685800"/>
                <a:ext cx="0" cy="38100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8458200" y="4495800"/>
                <a:ext cx="381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458200" y="4495800"/>
                <a:ext cx="0" cy="21336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1219200" y="6629400"/>
                <a:ext cx="7239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1219200" y="1752600"/>
                <a:ext cx="0" cy="4876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19200" y="1752600"/>
                <a:ext cx="7239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8458200" y="1752600"/>
                <a:ext cx="0" cy="259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8458200" y="4343400"/>
                <a:ext cx="228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8686800" y="838200"/>
                <a:ext cx="0" cy="35052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8458200" y="838200"/>
                <a:ext cx="228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752600" y="1295400"/>
                <a:ext cx="6705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88"/>
          <p:cNvGrpSpPr/>
          <p:nvPr/>
        </p:nvGrpSpPr>
        <p:grpSpPr>
          <a:xfrm rot="16868588">
            <a:off x="49667" y="34082"/>
            <a:ext cx="1585454" cy="1585454"/>
            <a:chOff x="2438400" y="1143000"/>
            <a:chExt cx="3886200" cy="3886200"/>
          </a:xfrm>
          <a:solidFill>
            <a:schemeClr val="tx1"/>
          </a:solidFill>
        </p:grpSpPr>
        <p:sp>
          <p:nvSpPr>
            <p:cNvPr id="90" name="Pie 89"/>
            <p:cNvSpPr/>
            <p:nvPr/>
          </p:nvSpPr>
          <p:spPr>
            <a:xfrm>
              <a:off x="2438400" y="1143000"/>
              <a:ext cx="3886200" cy="3886200"/>
            </a:xfrm>
            <a:prstGeom prst="pie">
              <a:avLst>
                <a:gd name="adj1" fmla="val 0"/>
                <a:gd name="adj2" fmla="val 20475521"/>
              </a:avLst>
            </a:prstGeom>
            <a:solidFill>
              <a:srgbClr val="FFC000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276600" y="1981200"/>
              <a:ext cx="2209800" cy="22098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91"/>
          <p:cNvGrpSpPr/>
          <p:nvPr/>
        </p:nvGrpSpPr>
        <p:grpSpPr>
          <a:xfrm rot="11418752">
            <a:off x="381369" y="356668"/>
            <a:ext cx="940284" cy="940284"/>
            <a:chOff x="2438400" y="1143000"/>
            <a:chExt cx="3886200" cy="3886200"/>
          </a:xfrm>
          <a:solidFill>
            <a:schemeClr val="tx1"/>
          </a:solidFill>
        </p:grpSpPr>
        <p:sp>
          <p:nvSpPr>
            <p:cNvPr id="93" name="Pie 92"/>
            <p:cNvSpPr/>
            <p:nvPr/>
          </p:nvSpPr>
          <p:spPr>
            <a:xfrm>
              <a:off x="2438400" y="1143000"/>
              <a:ext cx="3886200" cy="3886200"/>
            </a:xfrm>
            <a:prstGeom prst="pie">
              <a:avLst>
                <a:gd name="adj1" fmla="val 0"/>
                <a:gd name="adj2" fmla="val 20475521"/>
              </a:avLst>
            </a:prstGeom>
            <a:solidFill>
              <a:srgbClr val="FFC000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276600" y="1981200"/>
              <a:ext cx="2209800" cy="22098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94"/>
          <p:cNvGrpSpPr/>
          <p:nvPr/>
        </p:nvGrpSpPr>
        <p:grpSpPr>
          <a:xfrm rot="6005462">
            <a:off x="513200" y="476252"/>
            <a:ext cx="701116" cy="701116"/>
            <a:chOff x="2438400" y="1143000"/>
            <a:chExt cx="3886200" cy="3886200"/>
          </a:xfrm>
          <a:solidFill>
            <a:schemeClr val="tx1"/>
          </a:solidFill>
        </p:grpSpPr>
        <p:sp>
          <p:nvSpPr>
            <p:cNvPr id="96" name="Pie 95"/>
            <p:cNvSpPr/>
            <p:nvPr/>
          </p:nvSpPr>
          <p:spPr>
            <a:xfrm>
              <a:off x="2438400" y="1143000"/>
              <a:ext cx="3886200" cy="3886200"/>
            </a:xfrm>
            <a:prstGeom prst="pie">
              <a:avLst>
                <a:gd name="adj1" fmla="val 0"/>
                <a:gd name="adj2" fmla="val 20475521"/>
              </a:avLst>
            </a:prstGeom>
            <a:solidFill>
              <a:srgbClr val="FFC000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276600" y="1981200"/>
              <a:ext cx="2209800" cy="22098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276" name="Picture 3" descr="E:\XY Images\Hdx GIF\myAvatar_17001321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990600" y="685800"/>
            <a:ext cx="762000" cy="304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458200" y="685800"/>
            <a:ext cx="3810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752600" y="304800"/>
            <a:ext cx="6705600" cy="9906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99FF66"/>
                </a:solidFill>
              </a:rPr>
              <a:t>Sirkuit</a:t>
            </a:r>
            <a:r>
              <a:rPr lang="en-US" sz="5400" b="1" dirty="0">
                <a:solidFill>
                  <a:srgbClr val="99FF66"/>
                </a:solidFill>
              </a:rPr>
              <a:t> </a:t>
            </a:r>
            <a:r>
              <a:rPr lang="en-US" sz="5400" b="1" dirty="0" err="1">
                <a:solidFill>
                  <a:srgbClr val="99FF66"/>
                </a:solidFill>
              </a:rPr>
              <a:t>Elektronik</a:t>
            </a:r>
            <a:endParaRPr lang="en-US" sz="5400" b="1" dirty="0">
              <a:solidFill>
                <a:srgbClr val="99FF66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1752600"/>
            <a:ext cx="8077200" cy="4876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95288" indent="-395288" algn="just">
              <a:buFont typeface="+mj-lt"/>
              <a:buAutoNum type="alphaLcParenR"/>
              <a:defRPr/>
            </a:pPr>
            <a:r>
              <a:rPr lang="en-US" sz="3200" b="1" dirty="0" err="1">
                <a:solidFill>
                  <a:srgbClr val="00B0F0"/>
                </a:solidFill>
              </a:rPr>
              <a:t>Sirkuit</a:t>
            </a:r>
            <a:r>
              <a:rPr lang="en-US" sz="3200" b="1" dirty="0">
                <a:solidFill>
                  <a:srgbClr val="00B0F0"/>
                </a:solidFill>
              </a:rPr>
              <a:t> (Circuit)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sejumlah</a:t>
            </a:r>
            <a:r>
              <a:rPr lang="en-US" sz="3200" b="1" dirty="0"/>
              <a:t> </a:t>
            </a:r>
            <a:r>
              <a:rPr lang="en-US" sz="3200" b="1" dirty="0" err="1"/>
              <a:t>rangkaian</a:t>
            </a:r>
            <a:r>
              <a:rPr lang="en-US" sz="3200" b="1" dirty="0"/>
              <a:t>; </a:t>
            </a:r>
            <a:r>
              <a:rPr lang="en-US" sz="3200" b="1" dirty="0" err="1"/>
              <a:t>sirkuit</a:t>
            </a:r>
            <a:r>
              <a:rPr lang="en-US" sz="3200" b="1" dirty="0"/>
              <a:t> </a:t>
            </a:r>
            <a:r>
              <a:rPr lang="en-US" sz="3200" b="1" dirty="0" err="1"/>
              <a:t>menerima</a:t>
            </a:r>
            <a:r>
              <a:rPr lang="en-US" sz="3200" b="1" dirty="0"/>
              <a:t> </a:t>
            </a:r>
            <a:r>
              <a:rPr lang="en-US" sz="3200" b="1" dirty="0" err="1"/>
              <a:t>masukan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keluaran</a:t>
            </a:r>
            <a:r>
              <a:rPr lang="en-US" sz="3200" b="1" dirty="0"/>
              <a:t> </a:t>
            </a:r>
            <a:r>
              <a:rPr lang="en-US" sz="3200" b="1" dirty="0" err="1"/>
              <a:t>berupa</a:t>
            </a:r>
            <a:r>
              <a:rPr lang="en-US" sz="3200" b="1" dirty="0"/>
              <a:t> </a:t>
            </a:r>
            <a:r>
              <a:rPr lang="en-US" sz="3200" b="1" dirty="0" err="1"/>
              <a:t>pulsa-pulsa</a:t>
            </a:r>
            <a:r>
              <a:rPr lang="en-US" sz="3200" b="1" dirty="0"/>
              <a:t> </a:t>
            </a:r>
            <a:r>
              <a:rPr lang="en-US" sz="3200" b="1" dirty="0" err="1"/>
              <a:t>listrik</a:t>
            </a:r>
            <a:r>
              <a:rPr lang="en-US" sz="3200" b="1" dirty="0"/>
              <a:t> yang </a:t>
            </a:r>
            <a:r>
              <a:rPr lang="en-US" sz="3200" b="1" dirty="0" err="1"/>
              <a:t>dipandang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0 </a:t>
            </a:r>
            <a:r>
              <a:rPr lang="en-US" sz="3200" b="1" dirty="0" err="1"/>
              <a:t>atau</a:t>
            </a:r>
            <a:r>
              <a:rPr lang="en-US" sz="3200" b="1" dirty="0"/>
              <a:t> 1.</a:t>
            </a:r>
          </a:p>
          <a:p>
            <a:pPr marL="395288" indent="-395288" algn="just">
              <a:buFont typeface="+mj-lt"/>
              <a:buAutoNum type="alphaLcParenR"/>
              <a:defRPr/>
            </a:pPr>
            <a:r>
              <a:rPr lang="en-US" sz="3200" b="1" dirty="0" err="1">
                <a:solidFill>
                  <a:srgbClr val="99FF66"/>
                </a:solidFill>
              </a:rPr>
              <a:t>Gerbang</a:t>
            </a:r>
            <a:r>
              <a:rPr lang="en-US" sz="3200" b="1" dirty="0">
                <a:solidFill>
                  <a:srgbClr val="99FF66"/>
                </a:solidFill>
              </a:rPr>
              <a:t> (Gate)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elemen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sirkuit</a:t>
            </a:r>
            <a:r>
              <a:rPr lang="en-US" sz="3200" b="1" dirty="0"/>
              <a:t>; </a:t>
            </a:r>
            <a:r>
              <a:rPr lang="en-US" sz="3200" b="1" dirty="0" err="1"/>
              <a:t>setiap</a:t>
            </a:r>
            <a:r>
              <a:rPr lang="en-US" sz="3200" b="1" dirty="0"/>
              <a:t> </a:t>
            </a:r>
            <a:r>
              <a:rPr lang="en-US" sz="3200" b="1" dirty="0" err="1"/>
              <a:t>gerbang</a:t>
            </a:r>
            <a:r>
              <a:rPr lang="en-US" sz="3200" b="1" dirty="0"/>
              <a:t> </a:t>
            </a:r>
            <a:r>
              <a:rPr lang="en-US" sz="3200" b="1" dirty="0" err="1"/>
              <a:t>mengimplementasikan</a:t>
            </a:r>
            <a:r>
              <a:rPr lang="en-US" sz="3200" b="1" dirty="0"/>
              <a:t> </a:t>
            </a:r>
            <a:r>
              <a:rPr lang="en-US" sz="3200" b="1" dirty="0" err="1"/>
              <a:t>sebuah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r>
              <a:rPr lang="en-US" sz="3200" b="1" dirty="0"/>
              <a:t> Boolean.</a:t>
            </a:r>
          </a:p>
          <a:p>
            <a:pPr marL="395288" indent="-395288" algn="just">
              <a:buFont typeface="+mj-lt"/>
              <a:buAutoNum type="alphaLcParenR"/>
              <a:defRPr/>
            </a:pPr>
            <a:r>
              <a:rPr lang="en-US" sz="3200" b="1" dirty="0" err="1"/>
              <a:t>Sirkuit</a:t>
            </a:r>
            <a:r>
              <a:rPr lang="en-US" sz="3200" b="1" dirty="0"/>
              <a:t> </a:t>
            </a:r>
            <a:r>
              <a:rPr lang="en-US" sz="3200" b="1" dirty="0" err="1"/>
              <a:t>elektronik</a:t>
            </a:r>
            <a:r>
              <a:rPr lang="en-US" sz="3200" b="1" dirty="0"/>
              <a:t> </a:t>
            </a:r>
            <a:r>
              <a:rPr lang="en-US" sz="3200" b="1" dirty="0" err="1"/>
              <a:t>dimodelkan</a:t>
            </a:r>
            <a:r>
              <a:rPr lang="en-US" sz="3200" b="1" dirty="0"/>
              <a:t> </a:t>
            </a:r>
            <a:r>
              <a:rPr lang="en-US" sz="3200" b="1" dirty="0" err="1"/>
              <a:t>oleh</a:t>
            </a:r>
            <a:r>
              <a:rPr lang="en-US" sz="3200" b="1" dirty="0"/>
              <a:t> </a:t>
            </a:r>
            <a:r>
              <a:rPr lang="en-US" sz="3200" b="1" dirty="0" err="1"/>
              <a:t>sejumlah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Gerbang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Logika</a:t>
            </a:r>
            <a:r>
              <a:rPr lang="en-US" sz="3200" b="1" dirty="0">
                <a:solidFill>
                  <a:srgbClr val="FFFF00"/>
                </a:solidFill>
              </a:rPr>
              <a:t> (Logic Gate)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7010400" y="2514600"/>
            <a:ext cx="35052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458200" y="4343400"/>
            <a:ext cx="381000" cy="1524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66"/>
          <p:cNvGrpSpPr/>
          <p:nvPr/>
        </p:nvGrpSpPr>
        <p:grpSpPr>
          <a:xfrm>
            <a:off x="381000" y="304800"/>
            <a:ext cx="8458200" cy="6324600"/>
            <a:chOff x="381000" y="304800"/>
            <a:chExt cx="8458200" cy="6324600"/>
          </a:xfrm>
          <a:solidFill>
            <a:schemeClr val="tx1"/>
          </a:solidFill>
        </p:grpSpPr>
        <p:cxnSp>
          <p:nvCxnSpPr>
            <p:cNvPr id="68" name="Straight Connector 67"/>
            <p:cNvCxnSpPr/>
            <p:nvPr/>
          </p:nvCxnSpPr>
          <p:spPr>
            <a:xfrm>
              <a:off x="8458200" y="304800"/>
              <a:ext cx="0" cy="3810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458200" y="834188"/>
              <a:ext cx="0" cy="461212"/>
            </a:xfrm>
            <a:prstGeom prst="line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68"/>
            <p:cNvGrpSpPr/>
            <p:nvPr/>
          </p:nvGrpSpPr>
          <p:grpSpPr>
            <a:xfrm>
              <a:off x="381000" y="304800"/>
              <a:ext cx="8458200" cy="6324600"/>
              <a:chOff x="381000" y="304800"/>
              <a:chExt cx="8458200" cy="6324600"/>
            </a:xfrm>
            <a:grpFill/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990600" y="990600"/>
                <a:ext cx="762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990600" y="685800"/>
                <a:ext cx="762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990600" y="685800"/>
                <a:ext cx="0" cy="304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752600" y="990600"/>
                <a:ext cx="0" cy="304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752600" y="304800"/>
                <a:ext cx="0" cy="3810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752600" y="304800"/>
                <a:ext cx="6705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8458200" y="685800"/>
                <a:ext cx="381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8839200" y="685800"/>
                <a:ext cx="0" cy="38100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8458200" y="4495800"/>
                <a:ext cx="3810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458200" y="4495800"/>
                <a:ext cx="0" cy="21336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81000" y="6629400"/>
                <a:ext cx="80772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381000" y="1752600"/>
                <a:ext cx="0" cy="4876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81000" y="1752600"/>
                <a:ext cx="80772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8458200" y="1752600"/>
                <a:ext cx="0" cy="259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8458200" y="4343400"/>
                <a:ext cx="228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8686800" y="838200"/>
                <a:ext cx="0" cy="35052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8458200" y="838200"/>
                <a:ext cx="228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1752600" y="1295400"/>
                <a:ext cx="6705600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88"/>
          <p:cNvGrpSpPr/>
          <p:nvPr/>
        </p:nvGrpSpPr>
        <p:grpSpPr>
          <a:xfrm rot="16868588">
            <a:off x="49667" y="34082"/>
            <a:ext cx="1585454" cy="1585454"/>
            <a:chOff x="2438400" y="1143000"/>
            <a:chExt cx="3886200" cy="3886200"/>
          </a:xfrm>
          <a:solidFill>
            <a:schemeClr val="tx1"/>
          </a:solidFill>
        </p:grpSpPr>
        <p:sp>
          <p:nvSpPr>
            <p:cNvPr id="90" name="Pie 89"/>
            <p:cNvSpPr/>
            <p:nvPr/>
          </p:nvSpPr>
          <p:spPr>
            <a:xfrm>
              <a:off x="2438400" y="1143000"/>
              <a:ext cx="3886200" cy="3886200"/>
            </a:xfrm>
            <a:prstGeom prst="pie">
              <a:avLst>
                <a:gd name="adj1" fmla="val 0"/>
                <a:gd name="adj2" fmla="val 20475521"/>
              </a:avLst>
            </a:prstGeom>
            <a:solidFill>
              <a:srgbClr val="FFC000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276600" y="1981200"/>
              <a:ext cx="2209800" cy="22098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91"/>
          <p:cNvGrpSpPr/>
          <p:nvPr/>
        </p:nvGrpSpPr>
        <p:grpSpPr>
          <a:xfrm rot="11418752">
            <a:off x="381369" y="356668"/>
            <a:ext cx="940284" cy="940284"/>
            <a:chOff x="2438400" y="1143000"/>
            <a:chExt cx="3886200" cy="3886200"/>
          </a:xfrm>
          <a:solidFill>
            <a:schemeClr val="tx1"/>
          </a:solidFill>
        </p:grpSpPr>
        <p:sp>
          <p:nvSpPr>
            <p:cNvPr id="93" name="Pie 92"/>
            <p:cNvSpPr/>
            <p:nvPr/>
          </p:nvSpPr>
          <p:spPr>
            <a:xfrm>
              <a:off x="2438400" y="1143000"/>
              <a:ext cx="3886200" cy="3886200"/>
            </a:xfrm>
            <a:prstGeom prst="pie">
              <a:avLst>
                <a:gd name="adj1" fmla="val 0"/>
                <a:gd name="adj2" fmla="val 20475521"/>
              </a:avLst>
            </a:prstGeom>
            <a:solidFill>
              <a:srgbClr val="FFC000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276600" y="1981200"/>
              <a:ext cx="2209800" cy="22098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94"/>
          <p:cNvGrpSpPr/>
          <p:nvPr/>
        </p:nvGrpSpPr>
        <p:grpSpPr>
          <a:xfrm rot="6005462">
            <a:off x="513200" y="476252"/>
            <a:ext cx="701116" cy="701116"/>
            <a:chOff x="2438400" y="1143000"/>
            <a:chExt cx="3886200" cy="3886200"/>
          </a:xfrm>
          <a:solidFill>
            <a:schemeClr val="tx1"/>
          </a:solidFill>
        </p:grpSpPr>
        <p:sp>
          <p:nvSpPr>
            <p:cNvPr id="96" name="Pie 95"/>
            <p:cNvSpPr/>
            <p:nvPr/>
          </p:nvSpPr>
          <p:spPr>
            <a:xfrm>
              <a:off x="2438400" y="1143000"/>
              <a:ext cx="3886200" cy="3886200"/>
            </a:xfrm>
            <a:prstGeom prst="pie">
              <a:avLst>
                <a:gd name="adj1" fmla="val 0"/>
                <a:gd name="adj2" fmla="val 20475521"/>
              </a:avLst>
            </a:prstGeom>
            <a:solidFill>
              <a:srgbClr val="FFC000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276600" y="1981200"/>
              <a:ext cx="2209800" cy="2209800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-32" y="71438"/>
            <a:ext cx="4143372" cy="9286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DALIL BOOLEAN</a:t>
            </a:r>
            <a:endParaRPr lang="id-ID" sz="2400" b="1" dirty="0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1571604" y="1071546"/>
            <a:ext cx="4286248" cy="478634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714480" y="1142984"/>
            <a:ext cx="326403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X=0 ATAU X=1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0 . 0 = 0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+ 1 = 1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0 + 0 = 0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. 1 =  1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. 0 = 0 . 1 = 0</a:t>
            </a:r>
            <a:endParaRPr kumimoji="0" lang="id-I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r"/>
                <a:tab pos="2743200" algn="ctr"/>
                <a:tab pos="5486400" algn="r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+ 0 = 0 + 1 = 0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04800" y="0"/>
            <a:ext cx="8458200" cy="914400"/>
          </a:xfrm>
          <a:prstGeom prst="roundRect">
            <a:avLst>
              <a:gd name="adj" fmla="val 2134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/>
              <a:t>Terdapat 3 Macam Gerbang Dasar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 rot="10800000">
            <a:off x="7772400" y="-366713"/>
            <a:ext cx="1981200" cy="731838"/>
            <a:chOff x="114" y="816"/>
            <a:chExt cx="3636" cy="134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433" name="Freeform 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34" name="Rectangle 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431" name="Freeform 8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32" name="Rectangle 9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3430" name="Oval 10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 rot="10800000" flipH="1">
            <a:off x="-685800" y="-366713"/>
            <a:ext cx="1981200" cy="731838"/>
            <a:chOff x="114" y="816"/>
            <a:chExt cx="3636" cy="1344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426" name="Freeform 13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27" name="Rectangle 14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424" name="Freeform 16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25" name="Rectangle 17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3423" name="Oval 18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419600" y="1690688"/>
            <a:ext cx="4724400" cy="1219200"/>
          </a:xfrm>
          <a:prstGeom prst="roundRect">
            <a:avLst>
              <a:gd name="adj" fmla="val 2134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Ins="457200" anchor="ctr"/>
          <a:lstStyle/>
          <a:p>
            <a:pPr algn="just"/>
            <a:r>
              <a:rPr lang="en-US" sz="4800" b="1">
                <a:latin typeface="Calibri" pitchFamily="34" charset="0"/>
              </a:rPr>
              <a:t>Gerbang AND dua-masukan</a:t>
            </a: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 rot="-5400000">
            <a:off x="8591551" y="2724150"/>
            <a:ext cx="1104900" cy="371475"/>
            <a:chOff x="114" y="816"/>
            <a:chExt cx="3636" cy="1344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419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3420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417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3418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3416" name="Oval 22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 rot="16200000" flipH="1">
            <a:off x="8591551" y="1511300"/>
            <a:ext cx="1104900" cy="371475"/>
            <a:chOff x="114" y="816"/>
            <a:chExt cx="3636" cy="1344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412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3413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4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410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3411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3409" name="Oval 30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sp>
        <p:nvSpPr>
          <p:cNvPr id="36" name="AutoShape 21"/>
          <p:cNvSpPr>
            <a:spLocks noChangeArrowheads="1"/>
          </p:cNvSpPr>
          <p:nvPr/>
        </p:nvSpPr>
        <p:spPr bwMode="auto">
          <a:xfrm>
            <a:off x="381000" y="6019800"/>
            <a:ext cx="8382000" cy="838200"/>
          </a:xfrm>
          <a:prstGeom prst="roundRect">
            <a:avLst>
              <a:gd name="adj" fmla="val 2134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Gerbang</a:t>
            </a:r>
            <a:r>
              <a:rPr lang="en-US" sz="48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NOT (Inverter)</a:t>
            </a:r>
          </a:p>
        </p:txBody>
      </p: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-593725" y="6554788"/>
            <a:ext cx="1981200" cy="668337"/>
            <a:chOff x="114" y="816"/>
            <a:chExt cx="3636" cy="1344"/>
          </a:xfrm>
        </p:grpSpPr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405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406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403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/>
              <a:lstStyle/>
              <a:p>
                <a:endParaRPr lang="id-ID"/>
              </a:p>
            </p:txBody>
          </p:sp>
          <p:sp>
            <p:nvSpPr>
              <p:cNvPr id="13404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3402" name="Oval 29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18" name="Group 30"/>
          <p:cNvGrpSpPr>
            <a:grpSpLocks/>
          </p:cNvGrpSpPr>
          <p:nvPr/>
        </p:nvGrpSpPr>
        <p:grpSpPr bwMode="auto">
          <a:xfrm flipH="1">
            <a:off x="7772400" y="6554788"/>
            <a:ext cx="1981200" cy="668337"/>
            <a:chOff x="114" y="816"/>
            <a:chExt cx="3636" cy="1344"/>
          </a:xfrm>
        </p:grpSpPr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398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99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21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396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97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3395" name="Oval 37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sp>
        <p:nvSpPr>
          <p:cNvPr id="53" name="AutoShape 21"/>
          <p:cNvSpPr>
            <a:spLocks noChangeArrowheads="1"/>
          </p:cNvSpPr>
          <p:nvPr/>
        </p:nvSpPr>
        <p:spPr bwMode="auto">
          <a:xfrm>
            <a:off x="0" y="3200400"/>
            <a:ext cx="4419600" cy="1219200"/>
          </a:xfrm>
          <a:prstGeom prst="roundRect">
            <a:avLst>
              <a:gd name="adj" fmla="val 2134"/>
            </a:avLst>
          </a:prstGeom>
          <a:solidFill>
            <a:srgbClr val="99FF66"/>
          </a:solidFill>
          <a:ln w="9525">
            <a:noFill/>
            <a:round/>
            <a:headEnd/>
            <a:tailEnd/>
          </a:ln>
        </p:spPr>
        <p:txBody>
          <a:bodyPr lIns="457200" anchor="ctr"/>
          <a:lstStyle/>
          <a:p>
            <a:pPr algn="just"/>
            <a:r>
              <a:rPr lang="en-US" sz="4800" b="1">
                <a:latin typeface="Calibri" pitchFamily="34" charset="0"/>
              </a:rPr>
              <a:t>Gerbang OR dua-masukan</a:t>
            </a: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 rot="5400000">
            <a:off x="-552450" y="3008312"/>
            <a:ext cx="1104900" cy="371476"/>
            <a:chOff x="114" y="816"/>
            <a:chExt cx="3636" cy="1344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391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3392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2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389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3390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3388" name="Oval 56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 rot="5400000" flipH="1">
            <a:off x="-552450" y="4214812"/>
            <a:ext cx="1104900" cy="371476"/>
            <a:chOff x="114" y="816"/>
            <a:chExt cx="3636" cy="1344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3384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3385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2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3382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3383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3381" name="Oval 64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28" name="Group 69"/>
          <p:cNvGrpSpPr>
            <a:grpSpLocks/>
          </p:cNvGrpSpPr>
          <p:nvPr/>
        </p:nvGrpSpPr>
        <p:grpSpPr bwMode="auto">
          <a:xfrm>
            <a:off x="685800" y="1600200"/>
            <a:ext cx="3290888" cy="1331913"/>
            <a:chOff x="3034146" y="4572000"/>
            <a:chExt cx="3290454" cy="1332131"/>
          </a:xfrm>
        </p:grpSpPr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3505200" y="4724400"/>
              <a:ext cx="2065699" cy="1086644"/>
              <a:chOff x="336" y="432"/>
              <a:chExt cx="1824" cy="960"/>
            </a:xfrm>
          </p:grpSpPr>
          <p:sp>
            <p:nvSpPr>
              <p:cNvPr id="13375" name="AutoShape 8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008" cy="960"/>
              </a:xfrm>
              <a:prstGeom prst="flowChartDelay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376" name="Line 9"/>
              <p:cNvSpPr>
                <a:spLocks noChangeShapeType="1"/>
              </p:cNvSpPr>
              <p:nvPr/>
            </p:nvSpPr>
            <p:spPr bwMode="auto">
              <a:xfrm>
                <a:off x="336" y="62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77" name="Line 10"/>
              <p:cNvSpPr>
                <a:spLocks noChangeShapeType="1"/>
              </p:cNvSpPr>
              <p:nvPr/>
            </p:nvSpPr>
            <p:spPr bwMode="auto">
              <a:xfrm>
                <a:off x="336" y="1248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78" name="Line 11"/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52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3372" name="TextBox 71"/>
            <p:cNvSpPr txBox="1">
              <a:spLocks noChangeArrowheads="1"/>
            </p:cNvSpPr>
            <p:nvPr/>
          </p:nvSpPr>
          <p:spPr bwMode="auto">
            <a:xfrm>
              <a:off x="3034146" y="45720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</a:t>
              </a:r>
            </a:p>
          </p:txBody>
        </p:sp>
        <p:sp>
          <p:nvSpPr>
            <p:cNvPr id="13373" name="TextBox 72"/>
            <p:cNvSpPr txBox="1">
              <a:spLocks noChangeArrowheads="1"/>
            </p:cNvSpPr>
            <p:nvPr/>
          </p:nvSpPr>
          <p:spPr bwMode="auto">
            <a:xfrm>
              <a:off x="3034146" y="52578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y</a:t>
              </a:r>
            </a:p>
          </p:txBody>
        </p:sp>
        <p:sp>
          <p:nvSpPr>
            <p:cNvPr id="13374" name="TextBox 73"/>
            <p:cNvSpPr txBox="1">
              <a:spLocks noChangeArrowheads="1"/>
            </p:cNvSpPr>
            <p:nvPr/>
          </p:nvSpPr>
          <p:spPr bwMode="auto">
            <a:xfrm>
              <a:off x="5626973" y="4869872"/>
              <a:ext cx="6976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xy</a:t>
              </a:r>
            </a:p>
          </p:txBody>
        </p:sp>
      </p:grpSp>
      <p:grpSp>
        <p:nvGrpSpPr>
          <p:cNvPr id="30" name="Group 78"/>
          <p:cNvGrpSpPr>
            <a:grpSpLocks/>
          </p:cNvGrpSpPr>
          <p:nvPr/>
        </p:nvGrpSpPr>
        <p:grpSpPr bwMode="auto">
          <a:xfrm>
            <a:off x="4648200" y="2955925"/>
            <a:ext cx="4081463" cy="1539875"/>
            <a:chOff x="5054883" y="2362200"/>
            <a:chExt cx="4081502" cy="1539951"/>
          </a:xfrm>
        </p:grpSpPr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5334000" y="2590800"/>
              <a:ext cx="2563736" cy="1143000"/>
              <a:chOff x="1660" y="1824"/>
              <a:chExt cx="1832" cy="816"/>
            </a:xfrm>
          </p:grpSpPr>
          <p:sp>
            <p:nvSpPr>
              <p:cNvPr id="13364" name="Line 5"/>
              <p:cNvSpPr>
                <a:spLocks noChangeShapeType="1"/>
              </p:cNvSpPr>
              <p:nvPr/>
            </p:nvSpPr>
            <p:spPr bwMode="auto">
              <a:xfrm>
                <a:off x="1728" y="1920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65" name="Line 7"/>
              <p:cNvSpPr>
                <a:spLocks noChangeShapeType="1"/>
              </p:cNvSpPr>
              <p:nvPr/>
            </p:nvSpPr>
            <p:spPr bwMode="auto">
              <a:xfrm>
                <a:off x="2964" y="2208"/>
                <a:ext cx="52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66" name="Line 13"/>
              <p:cNvSpPr>
                <a:spLocks noChangeShapeType="1"/>
              </p:cNvSpPr>
              <p:nvPr/>
            </p:nvSpPr>
            <p:spPr bwMode="auto">
              <a:xfrm>
                <a:off x="1728" y="254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grpSp>
            <p:nvGrpSpPr>
              <p:cNvPr id="32" name="Group 23"/>
              <p:cNvGrpSpPr>
                <a:grpSpLocks/>
              </p:cNvGrpSpPr>
              <p:nvPr/>
            </p:nvGrpSpPr>
            <p:grpSpPr bwMode="auto">
              <a:xfrm>
                <a:off x="1660" y="1824"/>
                <a:ext cx="1306" cy="816"/>
                <a:chOff x="1660" y="1824"/>
                <a:chExt cx="1306" cy="816"/>
              </a:xfrm>
            </p:grpSpPr>
            <p:sp>
              <p:nvSpPr>
                <p:cNvPr id="13368" name="Arc 12"/>
                <p:cNvSpPr>
                  <a:spLocks/>
                </p:cNvSpPr>
                <p:nvPr/>
              </p:nvSpPr>
              <p:spPr bwMode="auto">
                <a:xfrm rot="2700000">
                  <a:off x="1660" y="1940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3369" name="Freeform 21"/>
                <p:cNvSpPr>
                  <a:spLocks/>
                </p:cNvSpPr>
                <p:nvPr/>
              </p:nvSpPr>
              <p:spPr bwMode="auto">
                <a:xfrm>
                  <a:off x="1958" y="1824"/>
                  <a:ext cx="1008" cy="384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96 h 384"/>
                    <a:gd name="T4" fmla="*/ 1008 w 1008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370" name="Freeform 22"/>
                <p:cNvSpPr>
                  <a:spLocks/>
                </p:cNvSpPr>
                <p:nvPr/>
              </p:nvSpPr>
              <p:spPr bwMode="auto">
                <a:xfrm flipV="1">
                  <a:off x="1958" y="2208"/>
                  <a:ext cx="1008" cy="432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194 h 384"/>
                    <a:gd name="T4" fmla="*/ 1008 w 1008"/>
                    <a:gd name="T5" fmla="*/ 779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  <p:sp>
          <p:nvSpPr>
            <p:cNvPr id="13361" name="TextBox 80"/>
            <p:cNvSpPr txBox="1">
              <a:spLocks noChangeArrowheads="1"/>
            </p:cNvSpPr>
            <p:nvPr/>
          </p:nvSpPr>
          <p:spPr bwMode="auto">
            <a:xfrm>
              <a:off x="5054883" y="23622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</a:t>
              </a:r>
            </a:p>
          </p:txBody>
        </p:sp>
        <p:sp>
          <p:nvSpPr>
            <p:cNvPr id="13362" name="TextBox 81"/>
            <p:cNvSpPr txBox="1">
              <a:spLocks noChangeArrowheads="1"/>
            </p:cNvSpPr>
            <p:nvPr/>
          </p:nvSpPr>
          <p:spPr bwMode="auto">
            <a:xfrm>
              <a:off x="5054883" y="325582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y</a:t>
              </a:r>
            </a:p>
          </p:txBody>
        </p:sp>
        <p:sp>
          <p:nvSpPr>
            <p:cNvPr id="13363" name="TextBox 82"/>
            <p:cNvSpPr txBox="1">
              <a:spLocks noChangeArrowheads="1"/>
            </p:cNvSpPr>
            <p:nvPr/>
          </p:nvSpPr>
          <p:spPr bwMode="auto">
            <a:xfrm>
              <a:off x="7912973" y="2743200"/>
              <a:ext cx="12234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 + y</a:t>
              </a:r>
            </a:p>
          </p:txBody>
        </p:sp>
      </p:grpSp>
      <p:grpSp>
        <p:nvGrpSpPr>
          <p:cNvPr id="33" name="Group 90"/>
          <p:cNvGrpSpPr>
            <a:grpSpLocks/>
          </p:cNvGrpSpPr>
          <p:nvPr/>
        </p:nvGrpSpPr>
        <p:grpSpPr bwMode="auto">
          <a:xfrm>
            <a:off x="2971800" y="5181600"/>
            <a:ext cx="3141663" cy="649288"/>
            <a:chOff x="838200" y="3387436"/>
            <a:chExt cx="3140951" cy="649577"/>
          </a:xfrm>
        </p:grpSpPr>
        <p:grpSp>
          <p:nvGrpSpPr>
            <p:cNvPr id="34" name="Group 31"/>
            <p:cNvGrpSpPr>
              <a:grpSpLocks/>
            </p:cNvGrpSpPr>
            <p:nvPr/>
          </p:nvGrpSpPr>
          <p:grpSpPr bwMode="auto">
            <a:xfrm>
              <a:off x="1371600" y="3429000"/>
              <a:ext cx="2057400" cy="608013"/>
              <a:chOff x="1296" y="2064"/>
              <a:chExt cx="2256" cy="666"/>
            </a:xfrm>
          </p:grpSpPr>
          <p:sp>
            <p:nvSpPr>
              <p:cNvPr id="13356" name="Line 27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76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57" name="Line 28"/>
              <p:cNvSpPr>
                <a:spLocks noChangeShapeType="1"/>
              </p:cNvSpPr>
              <p:nvPr/>
            </p:nvSpPr>
            <p:spPr bwMode="auto">
              <a:xfrm>
                <a:off x="2784" y="2400"/>
                <a:ext cx="76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358" name="AutoShape 29"/>
              <p:cNvSpPr>
                <a:spLocks noChangeArrowheads="1"/>
              </p:cNvSpPr>
              <p:nvPr/>
            </p:nvSpPr>
            <p:spPr bwMode="auto">
              <a:xfrm rot="5400000">
                <a:off x="2019" y="2109"/>
                <a:ext cx="666" cy="576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359" name="Oval 30"/>
              <p:cNvSpPr>
                <a:spLocks noChangeArrowheads="1"/>
              </p:cNvSpPr>
              <p:nvPr/>
            </p:nvSpPr>
            <p:spPr bwMode="auto">
              <a:xfrm>
                <a:off x="2640" y="2322"/>
                <a:ext cx="144" cy="144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3354" name="TextBox 92"/>
            <p:cNvSpPr txBox="1">
              <a:spLocks noChangeArrowheads="1"/>
            </p:cNvSpPr>
            <p:nvPr/>
          </p:nvSpPr>
          <p:spPr bwMode="auto">
            <a:xfrm>
              <a:off x="838200" y="3387436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</a:t>
              </a:r>
            </a:p>
          </p:txBody>
        </p:sp>
        <p:sp>
          <p:nvSpPr>
            <p:cNvPr id="13355" name="TextBox 93"/>
            <p:cNvSpPr txBox="1">
              <a:spLocks noChangeArrowheads="1"/>
            </p:cNvSpPr>
            <p:nvPr/>
          </p:nvSpPr>
          <p:spPr bwMode="auto">
            <a:xfrm>
              <a:off x="3429000" y="3387436"/>
              <a:ext cx="55015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x'</a:t>
              </a:r>
            </a:p>
          </p:txBody>
        </p:sp>
      </p:grpSp>
      <p:grpSp>
        <p:nvGrpSpPr>
          <p:cNvPr id="35" name="Group 98"/>
          <p:cNvGrpSpPr>
            <a:grpSpLocks/>
          </p:cNvGrpSpPr>
          <p:nvPr/>
        </p:nvGrpSpPr>
        <p:grpSpPr bwMode="auto">
          <a:xfrm>
            <a:off x="6008688" y="1944688"/>
            <a:ext cx="2678112" cy="874712"/>
            <a:chOff x="3505200" y="1524000"/>
            <a:chExt cx="2678827" cy="874931"/>
          </a:xfrm>
        </p:grpSpPr>
        <p:grpSp>
          <p:nvGrpSpPr>
            <p:cNvPr id="37" name="Group 138"/>
            <p:cNvGrpSpPr>
              <a:grpSpLocks/>
            </p:cNvGrpSpPr>
            <p:nvPr/>
          </p:nvGrpSpPr>
          <p:grpSpPr bwMode="auto">
            <a:xfrm>
              <a:off x="3505200" y="1676400"/>
              <a:ext cx="1981200" cy="228600"/>
              <a:chOff x="3505200" y="1676400"/>
              <a:chExt cx="1981200" cy="2286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505200" y="1905095"/>
                <a:ext cx="45732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267404" y="1905095"/>
                <a:ext cx="45732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029607" y="1905095"/>
                <a:ext cx="45732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3935527" y="1676438"/>
                <a:ext cx="228661" cy="22865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4692967" y="1676438"/>
                <a:ext cx="228661" cy="22865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5" name="TextBox 100"/>
            <p:cNvSpPr txBox="1">
              <a:spLocks noChangeArrowheads="1"/>
            </p:cNvSpPr>
            <p:nvPr/>
          </p:nvSpPr>
          <p:spPr bwMode="auto">
            <a:xfrm>
              <a:off x="3886200" y="17526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</a:t>
              </a:r>
            </a:p>
          </p:txBody>
        </p:sp>
        <p:sp>
          <p:nvSpPr>
            <p:cNvPr id="13346" name="TextBox 101"/>
            <p:cNvSpPr txBox="1">
              <a:spLocks noChangeArrowheads="1"/>
            </p:cNvSpPr>
            <p:nvPr/>
          </p:nvSpPr>
          <p:spPr bwMode="auto">
            <a:xfrm>
              <a:off x="4648200" y="17526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y</a:t>
              </a:r>
            </a:p>
          </p:txBody>
        </p:sp>
        <p:sp>
          <p:nvSpPr>
            <p:cNvPr id="13347" name="TextBox 102"/>
            <p:cNvSpPr txBox="1">
              <a:spLocks noChangeArrowheads="1"/>
            </p:cNvSpPr>
            <p:nvPr/>
          </p:nvSpPr>
          <p:spPr bwMode="auto">
            <a:xfrm>
              <a:off x="5486400" y="1524000"/>
              <a:ext cx="6976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xy</a:t>
              </a:r>
            </a:p>
          </p:txBody>
        </p:sp>
      </p:grpSp>
      <p:sp>
        <p:nvSpPr>
          <p:cNvPr id="109" name="Notched Right Arrow 108"/>
          <p:cNvSpPr/>
          <p:nvPr/>
        </p:nvSpPr>
        <p:spPr>
          <a:xfrm>
            <a:off x="4419600" y="1828800"/>
            <a:ext cx="990600" cy="838200"/>
          </a:xfrm>
          <a:prstGeom prst="notchedRightArrow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" name="Group 109"/>
          <p:cNvGrpSpPr>
            <a:grpSpLocks/>
          </p:cNvGrpSpPr>
          <p:nvPr/>
        </p:nvGrpSpPr>
        <p:grpSpPr bwMode="auto">
          <a:xfrm>
            <a:off x="528638" y="3163888"/>
            <a:ext cx="2900362" cy="1636712"/>
            <a:chOff x="4267200" y="1676400"/>
            <a:chExt cx="2899812" cy="1636931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4267200" y="1905031"/>
              <a:ext cx="457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29056" y="1905031"/>
              <a:ext cx="457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4692569" y="1676400"/>
              <a:ext cx="228557" cy="2286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TextBox 113"/>
            <p:cNvSpPr txBox="1">
              <a:spLocks noChangeArrowheads="1"/>
            </p:cNvSpPr>
            <p:nvPr/>
          </p:nvSpPr>
          <p:spPr bwMode="auto">
            <a:xfrm>
              <a:off x="4648200" y="17526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</a:t>
              </a:r>
            </a:p>
          </p:txBody>
        </p:sp>
        <p:sp>
          <p:nvSpPr>
            <p:cNvPr id="13337" name="TextBox 114"/>
            <p:cNvSpPr txBox="1">
              <a:spLocks noChangeArrowheads="1"/>
            </p:cNvSpPr>
            <p:nvPr/>
          </p:nvSpPr>
          <p:spPr bwMode="auto">
            <a:xfrm>
              <a:off x="5943600" y="1980565"/>
              <a:ext cx="12234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 + y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267200" y="2819553"/>
              <a:ext cx="457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5029056" y="2819553"/>
              <a:ext cx="457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4692569" y="2590922"/>
              <a:ext cx="228557" cy="2286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1" name="TextBox 118"/>
            <p:cNvSpPr txBox="1">
              <a:spLocks noChangeArrowheads="1"/>
            </p:cNvSpPr>
            <p:nvPr/>
          </p:nvSpPr>
          <p:spPr bwMode="auto">
            <a:xfrm>
              <a:off x="4648200" y="26670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y</a:t>
              </a: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5479820" y="1868513"/>
              <a:ext cx="0" cy="99073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486169" y="2362292"/>
              <a:ext cx="457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Notched Right Arrow 121"/>
          <p:cNvSpPr/>
          <p:nvPr/>
        </p:nvSpPr>
        <p:spPr>
          <a:xfrm rot="10800000">
            <a:off x="3657600" y="3276600"/>
            <a:ext cx="990600" cy="838200"/>
          </a:xfrm>
          <a:prstGeom prst="notchedRightArrow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"/>
                            </p:stCondLst>
                            <p:childTnLst>
                              <p:par>
                                <p:cTn id="6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"/>
                            </p:stCondLst>
                            <p:childTnLst>
                              <p:par>
                                <p:cTn id="7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2.22222E-6 L 3.33333E-6 2.22222E-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100"/>
                            </p:stCondLst>
                            <p:childTnLst>
                              <p:par>
                                <p:cTn id="103" presetID="63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2.22222E-6 L 3.33333E-6 2.22222E-6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9" grpId="1" animBg="1"/>
      <p:bldP spid="36" grpId="0" animBg="1"/>
      <p:bldP spid="36" grpId="1" animBg="1"/>
      <p:bldP spid="53" grpId="0" animBg="1"/>
      <p:bldP spid="53" grpId="1" animBg="1"/>
      <p:bldP spid="109" grpId="0" animBg="1"/>
      <p:bldP spid="109" grpId="1" animBg="1"/>
      <p:bldP spid="122" grpId="0" animBg="1"/>
      <p:bldP spid="1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-76200" y="5578475"/>
            <a:ext cx="3733800" cy="12192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tx1"/>
                </a:solidFill>
              </a:rPr>
              <a:t>Contoh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76200" y="5578475"/>
            <a:ext cx="8382000" cy="1219200"/>
          </a:xfrm>
          <a:prstGeom prst="roundRect">
            <a:avLst/>
          </a:prstGeom>
          <a:solidFill>
            <a:srgbClr val="99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Nyatakan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Fungsi</a:t>
            </a:r>
            <a:r>
              <a:rPr lang="en-US" sz="4000" b="1" dirty="0">
                <a:solidFill>
                  <a:schemeClr val="tx1"/>
                </a:solidFill>
              </a:rPr>
              <a:t> f(</a:t>
            </a:r>
            <a:r>
              <a:rPr lang="en-US" sz="4000" b="1" dirty="0" err="1">
                <a:solidFill>
                  <a:schemeClr val="tx1"/>
                </a:solidFill>
              </a:rPr>
              <a:t>x,y</a:t>
            </a:r>
            <a:r>
              <a:rPr lang="en-US" sz="4000" b="1" dirty="0">
                <a:solidFill>
                  <a:schemeClr val="tx1"/>
                </a:solidFill>
              </a:rPr>
              <a:t>) = </a:t>
            </a:r>
            <a:r>
              <a:rPr lang="en-US" sz="4000" b="1" dirty="0" err="1">
                <a:solidFill>
                  <a:schemeClr val="tx1"/>
                </a:solidFill>
              </a:rPr>
              <a:t>xy</a:t>
            </a:r>
            <a:r>
              <a:rPr lang="en-US" sz="4000" b="1" dirty="0">
                <a:solidFill>
                  <a:schemeClr val="tx1"/>
                </a:solidFill>
              </a:rPr>
              <a:t> + </a:t>
            </a:r>
            <a:r>
              <a:rPr lang="en-US" sz="4000" b="1" dirty="0" err="1">
                <a:solidFill>
                  <a:schemeClr val="tx1"/>
                </a:solidFill>
              </a:rPr>
              <a:t>x’y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-76200" y="5562600"/>
            <a:ext cx="8382000" cy="1219200"/>
          </a:xfrm>
          <a:prstGeom prst="roundRect">
            <a:avLst/>
          </a:prstGeom>
          <a:solidFill>
            <a:srgbClr val="99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ke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dalam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rangkaian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logika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5400000">
            <a:off x="-552450" y="5370512"/>
            <a:ext cx="1104900" cy="371476"/>
            <a:chOff x="114" y="816"/>
            <a:chExt cx="3636" cy="134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4355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4356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4353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4354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4352" name="Oval 56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5400000" flipH="1">
            <a:off x="-552450" y="6577012"/>
            <a:ext cx="1104900" cy="371476"/>
            <a:chOff x="114" y="816"/>
            <a:chExt cx="3636" cy="134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4348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4349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4346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4347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4345" name="Oval 64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3.33796E-6 L 0.05417 -0.7790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3.33796E-6 L 0.05417 -0.5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0231 L 0.05416 -0.3439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-76200" y="5943600"/>
            <a:ext cx="5943600" cy="85407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tx1"/>
                </a:solidFill>
              </a:rPr>
              <a:t>Penyelesaian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76200" y="5943600"/>
            <a:ext cx="8382000" cy="914400"/>
          </a:xfrm>
          <a:prstGeom prst="roundRect">
            <a:avLst/>
          </a:prstGeom>
          <a:solidFill>
            <a:srgbClr val="99FF6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Berikut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ini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adalah</a:t>
            </a:r>
            <a:r>
              <a:rPr lang="en-US" sz="4000" b="1" dirty="0">
                <a:solidFill>
                  <a:schemeClr val="tx1"/>
                </a:solidFill>
              </a:rPr>
              <a:t> 3 </a:t>
            </a:r>
            <a:r>
              <a:rPr lang="en-US" sz="4000" b="1" dirty="0" err="1">
                <a:solidFill>
                  <a:schemeClr val="tx1"/>
                </a:solidFill>
              </a:rPr>
              <a:t>cara</a:t>
            </a:r>
            <a:r>
              <a:rPr lang="en-US" sz="4000" b="1" dirty="0">
                <a:solidFill>
                  <a:schemeClr val="tx1"/>
                </a:solidFill>
              </a:rPr>
              <a:t> yang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-76200" y="5943600"/>
            <a:ext cx="8382000" cy="914400"/>
          </a:xfrm>
          <a:prstGeom prst="roundRect">
            <a:avLst/>
          </a:prstGeom>
          <a:solidFill>
            <a:srgbClr val="99FF6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lazim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dipakai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dalam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penggambaran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-76200" y="5943600"/>
            <a:ext cx="8382000" cy="914400"/>
          </a:xfrm>
          <a:prstGeom prst="roundRect">
            <a:avLst/>
          </a:prstGeom>
          <a:solidFill>
            <a:srgbClr val="99FF6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rangkaian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logika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5400000">
            <a:off x="-552450" y="5776912"/>
            <a:ext cx="1104900" cy="371476"/>
            <a:chOff x="114" y="816"/>
            <a:chExt cx="3636" cy="134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5380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5381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5378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5379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377" name="Oval 56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5400000" flipH="1">
            <a:off x="-552450" y="6577012"/>
            <a:ext cx="1104900" cy="371476"/>
            <a:chOff x="114" y="816"/>
            <a:chExt cx="3636" cy="134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5373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5374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5371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5372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370" name="Oval 64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3.21313E-6 L 0.05417 -0.827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1.16505E-6 L 0.05416 -0.632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1.16505E-6 L 0.05417 -0.4771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1.16505E-6 L 0.05417 -0.3217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21456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803275" y="2560638"/>
            <a:ext cx="21097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079875" y="2865438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803275" y="3133725"/>
            <a:ext cx="21097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4648200" y="4064000"/>
            <a:ext cx="11953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648200" y="4597400"/>
            <a:ext cx="1195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6934200" y="4313238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89475" y="2828925"/>
            <a:ext cx="0" cy="12350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133600" y="5516563"/>
            <a:ext cx="7794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079875" y="5821363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803275" y="6091238"/>
            <a:ext cx="21097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89475" y="4618038"/>
            <a:ext cx="0" cy="12334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00" y="286543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1000" y="5227638"/>
            <a:ext cx="38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" y="5876925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33600" y="4846638"/>
            <a:ext cx="469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x'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00600" y="5608638"/>
            <a:ext cx="684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x‘y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2484438"/>
            <a:ext cx="585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xy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43800" y="4029075"/>
            <a:ext cx="1493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xy + x’y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817563" y="5516563"/>
            <a:ext cx="627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2936875" y="2408238"/>
            <a:ext cx="1141413" cy="914400"/>
          </a:xfrm>
          <a:prstGeom prst="flowChartDelay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34000" y="3835400"/>
            <a:ext cx="1609725" cy="1006475"/>
            <a:chOff x="1660" y="1824"/>
            <a:chExt cx="1306" cy="816"/>
          </a:xfrm>
        </p:grpSpPr>
        <p:sp>
          <p:nvSpPr>
            <p:cNvPr id="16414" name="Arc 12"/>
            <p:cNvSpPr>
              <a:spLocks/>
            </p:cNvSpPr>
            <p:nvPr/>
          </p:nvSpPr>
          <p:spPr bwMode="auto">
            <a:xfrm rot="2700000">
              <a:off x="1660" y="194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15" name="Freeform 21"/>
            <p:cNvSpPr>
              <a:spLocks/>
            </p:cNvSpPr>
            <p:nvPr/>
          </p:nvSpPr>
          <p:spPr bwMode="auto">
            <a:xfrm>
              <a:off x="1958" y="1824"/>
              <a:ext cx="1008" cy="384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96 h 384"/>
                <a:gd name="T4" fmla="*/ 1008 w 1008"/>
                <a:gd name="T5" fmla="*/ 384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416" name="Freeform 22"/>
            <p:cNvSpPr>
              <a:spLocks/>
            </p:cNvSpPr>
            <p:nvPr/>
          </p:nvSpPr>
          <p:spPr bwMode="auto">
            <a:xfrm flipV="1">
              <a:off x="1958" y="2208"/>
              <a:ext cx="1008" cy="432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194 h 384"/>
                <a:gd name="T4" fmla="*/ 1008 w 1008"/>
                <a:gd name="T5" fmla="*/ 779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936875" y="5364163"/>
            <a:ext cx="1141413" cy="914400"/>
          </a:xfrm>
          <a:prstGeom prst="flowChartDelay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8"/>
          <p:cNvGrpSpPr/>
          <p:nvPr/>
        </p:nvGrpSpPr>
        <p:grpSpPr>
          <a:xfrm>
            <a:off x="1476984" y="5207020"/>
            <a:ext cx="656616" cy="608013"/>
            <a:chOff x="4205592" y="5223164"/>
            <a:chExt cx="656616" cy="608013"/>
          </a:xfrm>
          <a:solidFill>
            <a:schemeClr val="bg1"/>
          </a:solidFill>
        </p:grpSpPr>
        <p:sp>
          <p:nvSpPr>
            <p:cNvPr id="10" name="AutoShape 29"/>
            <p:cNvSpPr>
              <a:spLocks noChangeArrowheads="1"/>
            </p:cNvSpPr>
            <p:nvPr/>
          </p:nvSpPr>
          <p:spPr bwMode="auto">
            <a:xfrm rot="5400000">
              <a:off x="4164232" y="5264524"/>
              <a:ext cx="608013" cy="525294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4730885" y="5458701"/>
              <a:ext cx="131323" cy="131462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838200" y="438150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635000" algn="ctr"/>
            <a:r>
              <a:rPr lang="en-US" sz="3600" b="1">
                <a:latin typeface="Arial Black" pitchFamily="34" charset="0"/>
              </a:rPr>
              <a:t>C</a:t>
            </a:r>
            <a:r>
              <a:rPr lang="id-ID" sz="3600" b="1">
                <a:latin typeface="Arial Black" pitchFamily="34" charset="0"/>
              </a:rPr>
              <a:t>ara pertama</a:t>
            </a:r>
            <a:endParaRPr lang="en-US" sz="3600" b="1">
              <a:latin typeface="Arial Black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600200" cy="1600200"/>
            <a:chOff x="144" y="288"/>
            <a:chExt cx="720" cy="720"/>
          </a:xfrm>
        </p:grpSpPr>
        <p:sp>
          <p:nvSpPr>
            <p:cNvPr id="16412" name="Oval 4"/>
            <p:cNvSpPr>
              <a:spLocks noChangeArrowheads="1"/>
            </p:cNvSpPr>
            <p:nvPr/>
          </p:nvSpPr>
          <p:spPr bwMode="auto">
            <a:xfrm>
              <a:off x="144" y="288"/>
              <a:ext cx="720" cy="72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13" name="AutoShape 5"/>
            <p:cNvSpPr>
              <a:spLocks noChangeArrowheads="1"/>
            </p:cNvSpPr>
            <p:nvPr/>
          </p:nvSpPr>
          <p:spPr bwMode="auto">
            <a:xfrm>
              <a:off x="144" y="288"/>
              <a:ext cx="720" cy="720"/>
            </a:xfrm>
            <a:prstGeom prst="plaque">
              <a:avLst>
                <a:gd name="adj" fmla="val 3158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4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2" grpId="0" animBg="1"/>
      <p:bldP spid="24" grpId="0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3838" y="2236788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33400" y="2560638"/>
            <a:ext cx="23796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079875" y="2865438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33400" y="3133725"/>
            <a:ext cx="23796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4648200" y="4064000"/>
            <a:ext cx="11953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648200" y="4597400"/>
            <a:ext cx="1195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6934200" y="4313238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89475" y="2828925"/>
            <a:ext cx="0" cy="12350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362200" y="5516563"/>
            <a:ext cx="5508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079875" y="5821363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803275" y="6091238"/>
            <a:ext cx="21097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89475" y="4618038"/>
            <a:ext cx="0" cy="12334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3838" y="2887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73300" y="4962525"/>
            <a:ext cx="46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x'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00600" y="5608638"/>
            <a:ext cx="684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x‘y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2484438"/>
            <a:ext cx="585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xy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43800" y="4029075"/>
            <a:ext cx="1493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xy + x’y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1049338" y="5516563"/>
            <a:ext cx="6270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2936875" y="2408238"/>
            <a:ext cx="1141413" cy="914400"/>
          </a:xfrm>
          <a:prstGeom prst="flowChartDelay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34000" y="3835400"/>
            <a:ext cx="1609725" cy="1006475"/>
            <a:chOff x="1660" y="1824"/>
            <a:chExt cx="1306" cy="816"/>
          </a:xfrm>
        </p:grpSpPr>
        <p:sp>
          <p:nvSpPr>
            <p:cNvPr id="17438" name="Arc 12"/>
            <p:cNvSpPr>
              <a:spLocks/>
            </p:cNvSpPr>
            <p:nvPr/>
          </p:nvSpPr>
          <p:spPr bwMode="auto">
            <a:xfrm rot="2700000">
              <a:off x="1660" y="194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9" name="Freeform 21"/>
            <p:cNvSpPr>
              <a:spLocks/>
            </p:cNvSpPr>
            <p:nvPr/>
          </p:nvSpPr>
          <p:spPr bwMode="auto">
            <a:xfrm>
              <a:off x="1958" y="1824"/>
              <a:ext cx="1008" cy="384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96 h 384"/>
                <a:gd name="T4" fmla="*/ 1008 w 1008"/>
                <a:gd name="T5" fmla="*/ 384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440" name="Freeform 22"/>
            <p:cNvSpPr>
              <a:spLocks/>
            </p:cNvSpPr>
            <p:nvPr/>
          </p:nvSpPr>
          <p:spPr bwMode="auto">
            <a:xfrm flipV="1">
              <a:off x="1958" y="2208"/>
              <a:ext cx="1008" cy="432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194 h 384"/>
                <a:gd name="T4" fmla="*/ 1008 w 1008"/>
                <a:gd name="T5" fmla="*/ 779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936875" y="5364163"/>
            <a:ext cx="1141413" cy="914400"/>
          </a:xfrm>
          <a:prstGeom prst="flowChartDelay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8"/>
          <p:cNvGrpSpPr/>
          <p:nvPr/>
        </p:nvGrpSpPr>
        <p:grpSpPr>
          <a:xfrm>
            <a:off x="1705584" y="5207020"/>
            <a:ext cx="656616" cy="608013"/>
            <a:chOff x="4205592" y="5223164"/>
            <a:chExt cx="656616" cy="608013"/>
          </a:xfrm>
          <a:solidFill>
            <a:schemeClr val="bg1"/>
          </a:solidFill>
        </p:grpSpPr>
        <p:sp>
          <p:nvSpPr>
            <p:cNvPr id="10" name="AutoShape 29"/>
            <p:cNvSpPr>
              <a:spLocks noChangeArrowheads="1"/>
            </p:cNvSpPr>
            <p:nvPr/>
          </p:nvSpPr>
          <p:spPr bwMode="auto">
            <a:xfrm rot="5400000">
              <a:off x="4164232" y="5264524"/>
              <a:ext cx="608013" cy="525294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4730885" y="5458701"/>
              <a:ext cx="131323" cy="131462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057275" y="2586038"/>
            <a:ext cx="0" cy="2971800"/>
          </a:xfrm>
          <a:prstGeom prst="line">
            <a:avLst/>
          </a:prstGeom>
          <a:ln w="762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38200" y="3124200"/>
            <a:ext cx="0" cy="2971800"/>
          </a:xfrm>
          <a:prstGeom prst="line">
            <a:avLst/>
          </a:prstGeom>
          <a:ln w="762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838200" y="438150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635000" algn="ctr"/>
            <a:r>
              <a:rPr lang="en-US" sz="3600" b="1">
                <a:latin typeface="Arial Black" pitchFamily="34" charset="0"/>
              </a:rPr>
              <a:t>C</a:t>
            </a:r>
            <a:r>
              <a:rPr lang="id-ID" sz="3600" b="1">
                <a:latin typeface="Arial Black" pitchFamily="34" charset="0"/>
              </a:rPr>
              <a:t>ara kedua</a:t>
            </a:r>
            <a:endParaRPr lang="en-US" sz="3600" b="1">
              <a:latin typeface="Arial Black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600200" cy="1600200"/>
            <a:chOff x="144" y="288"/>
            <a:chExt cx="720" cy="720"/>
          </a:xfrm>
        </p:grpSpPr>
        <p:sp>
          <p:nvSpPr>
            <p:cNvPr id="17436" name="Oval 4"/>
            <p:cNvSpPr>
              <a:spLocks noChangeArrowheads="1"/>
            </p:cNvSpPr>
            <p:nvPr/>
          </p:nvSpPr>
          <p:spPr bwMode="auto">
            <a:xfrm>
              <a:off x="144" y="288"/>
              <a:ext cx="720" cy="72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437" name="AutoShape 5"/>
            <p:cNvSpPr>
              <a:spLocks noChangeArrowheads="1"/>
            </p:cNvSpPr>
            <p:nvPr/>
          </p:nvSpPr>
          <p:spPr bwMode="auto">
            <a:xfrm>
              <a:off x="144" y="288"/>
              <a:ext cx="720" cy="720"/>
            </a:xfrm>
            <a:prstGeom prst="plaque">
              <a:avLst>
                <a:gd name="adj" fmla="val 3158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30" grpId="0"/>
      <p:bldP spid="33" grpId="0"/>
      <p:bldP spid="34" grpId="0"/>
      <p:bldP spid="35" grpId="0"/>
      <p:bldP spid="36" grpId="0"/>
      <p:bldP spid="37" grpId="0" animBg="1"/>
      <p:bldP spid="2" grpId="0" animBg="1"/>
      <p:bldP spid="24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803275" y="2560638"/>
            <a:ext cx="21097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079875" y="2865438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1447800" y="3133725"/>
            <a:ext cx="1465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4648200" y="4064000"/>
            <a:ext cx="11953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4648200" y="4597400"/>
            <a:ext cx="11953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6934200" y="4313238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89475" y="2828925"/>
            <a:ext cx="0" cy="12350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362200" y="5516563"/>
            <a:ext cx="5508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079875" y="5821363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447800" y="6091238"/>
            <a:ext cx="1465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d-ID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89475" y="4618038"/>
            <a:ext cx="0" cy="12334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95400" y="16764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425700" y="4846638"/>
            <a:ext cx="469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x'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800600" y="5608638"/>
            <a:ext cx="6842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x‘y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00600" y="2484438"/>
            <a:ext cx="585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xy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543800" y="4029075"/>
            <a:ext cx="1493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xy + x’y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817563" y="5516563"/>
            <a:ext cx="8588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2936875" y="2408238"/>
            <a:ext cx="1141413" cy="914400"/>
          </a:xfrm>
          <a:prstGeom prst="flowChartDelay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34000" y="3835400"/>
            <a:ext cx="1609725" cy="1006475"/>
            <a:chOff x="1660" y="1824"/>
            <a:chExt cx="1306" cy="816"/>
          </a:xfrm>
        </p:grpSpPr>
        <p:sp>
          <p:nvSpPr>
            <p:cNvPr id="18462" name="Arc 12"/>
            <p:cNvSpPr>
              <a:spLocks/>
            </p:cNvSpPr>
            <p:nvPr/>
          </p:nvSpPr>
          <p:spPr bwMode="auto">
            <a:xfrm rot="2700000">
              <a:off x="1660" y="194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63" name="Freeform 21"/>
            <p:cNvSpPr>
              <a:spLocks/>
            </p:cNvSpPr>
            <p:nvPr/>
          </p:nvSpPr>
          <p:spPr bwMode="auto">
            <a:xfrm>
              <a:off x="1958" y="1824"/>
              <a:ext cx="1008" cy="384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96 h 384"/>
                <a:gd name="T4" fmla="*/ 1008 w 1008"/>
                <a:gd name="T5" fmla="*/ 384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464" name="Freeform 22"/>
            <p:cNvSpPr>
              <a:spLocks/>
            </p:cNvSpPr>
            <p:nvPr/>
          </p:nvSpPr>
          <p:spPr bwMode="auto">
            <a:xfrm flipV="1">
              <a:off x="1958" y="2208"/>
              <a:ext cx="1008" cy="432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194 h 384"/>
                <a:gd name="T4" fmla="*/ 1008 w 1008"/>
                <a:gd name="T5" fmla="*/ 779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936875" y="5364163"/>
            <a:ext cx="1141413" cy="914400"/>
          </a:xfrm>
          <a:prstGeom prst="flowChartDelay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8"/>
          <p:cNvGrpSpPr/>
          <p:nvPr/>
        </p:nvGrpSpPr>
        <p:grpSpPr>
          <a:xfrm>
            <a:off x="1705584" y="5207020"/>
            <a:ext cx="656616" cy="608013"/>
            <a:chOff x="4205592" y="5223164"/>
            <a:chExt cx="656616" cy="608013"/>
          </a:xfrm>
          <a:solidFill>
            <a:schemeClr val="bg1"/>
          </a:solidFill>
        </p:grpSpPr>
        <p:sp>
          <p:nvSpPr>
            <p:cNvPr id="10" name="AutoShape 29"/>
            <p:cNvSpPr>
              <a:spLocks noChangeArrowheads="1"/>
            </p:cNvSpPr>
            <p:nvPr/>
          </p:nvSpPr>
          <p:spPr bwMode="auto">
            <a:xfrm rot="5400000">
              <a:off x="4164232" y="5264524"/>
              <a:ext cx="608013" cy="525294"/>
            </a:xfrm>
            <a:prstGeom prst="triangle">
              <a:avLst>
                <a:gd name="adj" fmla="val 50000"/>
              </a:avLst>
            </a:prstGeom>
            <a:grp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auto">
            <a:xfrm>
              <a:off x="4730885" y="5458701"/>
              <a:ext cx="131323" cy="131462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808038" y="2193925"/>
            <a:ext cx="0" cy="426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47800" y="2193925"/>
            <a:ext cx="0" cy="4267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838200" y="438150"/>
            <a:ext cx="5105400" cy="7620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marL="635000" algn="ctr"/>
            <a:r>
              <a:rPr lang="en-US" sz="3600" b="1">
                <a:latin typeface="Arial Black" pitchFamily="34" charset="0"/>
              </a:rPr>
              <a:t>C</a:t>
            </a:r>
            <a:r>
              <a:rPr lang="id-ID" sz="3600" b="1">
                <a:latin typeface="Arial Black" pitchFamily="34" charset="0"/>
              </a:rPr>
              <a:t>ara ketiga</a:t>
            </a:r>
            <a:endParaRPr lang="en-US" sz="3600" b="1">
              <a:latin typeface="Arial Black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0"/>
            <a:ext cx="1600200" cy="1600200"/>
            <a:chOff x="144" y="288"/>
            <a:chExt cx="720" cy="720"/>
          </a:xfrm>
        </p:grpSpPr>
        <p:sp>
          <p:nvSpPr>
            <p:cNvPr id="18460" name="Oval 4"/>
            <p:cNvSpPr>
              <a:spLocks noChangeArrowheads="1"/>
            </p:cNvSpPr>
            <p:nvPr/>
          </p:nvSpPr>
          <p:spPr bwMode="auto">
            <a:xfrm>
              <a:off x="144" y="288"/>
              <a:ext cx="720" cy="72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61" name="AutoShape 5"/>
            <p:cNvSpPr>
              <a:spLocks noChangeArrowheads="1"/>
            </p:cNvSpPr>
            <p:nvPr/>
          </p:nvSpPr>
          <p:spPr bwMode="auto">
            <a:xfrm>
              <a:off x="144" y="288"/>
              <a:ext cx="720" cy="720"/>
            </a:xfrm>
            <a:prstGeom prst="plaque">
              <a:avLst>
                <a:gd name="adj" fmla="val 3158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8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30" grpId="0"/>
      <p:bldP spid="33" grpId="0"/>
      <p:bldP spid="34" grpId="0"/>
      <p:bldP spid="35" grpId="0"/>
      <p:bldP spid="36" grpId="0"/>
      <p:bldP spid="37" grpId="0" animBg="1"/>
      <p:bldP spid="2" grpId="0" animBg="1"/>
      <p:bldP spid="24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2844" y="357166"/>
            <a:ext cx="7643866" cy="1071570"/>
          </a:xfrm>
          <a:prstGeom prst="roundRect">
            <a:avLst>
              <a:gd name="adj" fmla="val 3836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 smtClean="0">
                <a:solidFill>
                  <a:schemeClr val="tx1"/>
                </a:solidFill>
              </a:rPr>
              <a:t>Gerbang Logika Turunan</a:t>
            </a:r>
            <a:endParaRPr lang="id-ID" sz="4800" b="1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9980" y="216532"/>
            <a:ext cx="703070" cy="1387638"/>
          </a:xfrm>
          <a:custGeom>
            <a:avLst/>
            <a:gdLst>
              <a:gd name="connsiteX0" fmla="*/ 0 w 1198179"/>
              <a:gd name="connsiteY0" fmla="*/ 0 h 2364827"/>
              <a:gd name="connsiteX1" fmla="*/ 0 w 1198179"/>
              <a:gd name="connsiteY1" fmla="*/ 1208689 h 2364827"/>
              <a:gd name="connsiteX2" fmla="*/ 409903 w 1198179"/>
              <a:gd name="connsiteY2" fmla="*/ 1618593 h 2364827"/>
              <a:gd name="connsiteX3" fmla="*/ 399393 w 1198179"/>
              <a:gd name="connsiteY3" fmla="*/ 2364827 h 2364827"/>
              <a:gd name="connsiteX4" fmla="*/ 767255 w 1198179"/>
              <a:gd name="connsiteY4" fmla="*/ 2165131 h 2364827"/>
              <a:gd name="connsiteX5" fmla="*/ 1040524 w 1198179"/>
              <a:gd name="connsiteY5" fmla="*/ 1860331 h 2364827"/>
              <a:gd name="connsiteX6" fmla="*/ 1187669 w 1198179"/>
              <a:gd name="connsiteY6" fmla="*/ 1492469 h 2364827"/>
              <a:gd name="connsiteX7" fmla="*/ 1198179 w 1198179"/>
              <a:gd name="connsiteY7" fmla="*/ 1250731 h 2364827"/>
              <a:gd name="connsiteX8" fmla="*/ 1177159 w 1198179"/>
              <a:gd name="connsiteY8" fmla="*/ 966951 h 2364827"/>
              <a:gd name="connsiteX9" fmla="*/ 1040524 w 1198179"/>
              <a:gd name="connsiteY9" fmla="*/ 588579 h 2364827"/>
              <a:gd name="connsiteX10" fmla="*/ 851338 w 1198179"/>
              <a:gd name="connsiteY10" fmla="*/ 357351 h 2364827"/>
              <a:gd name="connsiteX11" fmla="*/ 483476 w 1198179"/>
              <a:gd name="connsiteY11" fmla="*/ 73572 h 2364827"/>
              <a:gd name="connsiteX12" fmla="*/ 0 w 1198179"/>
              <a:gd name="connsiteY12" fmla="*/ 0 h 236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8179" h="2364827">
                <a:moveTo>
                  <a:pt x="0" y="0"/>
                </a:moveTo>
                <a:lnTo>
                  <a:pt x="0" y="1208689"/>
                </a:lnTo>
                <a:lnTo>
                  <a:pt x="409903" y="1618593"/>
                </a:lnTo>
                <a:lnTo>
                  <a:pt x="399393" y="2364827"/>
                </a:lnTo>
                <a:lnTo>
                  <a:pt x="767255" y="2165131"/>
                </a:lnTo>
                <a:lnTo>
                  <a:pt x="1040524" y="1860331"/>
                </a:lnTo>
                <a:lnTo>
                  <a:pt x="1187669" y="1492469"/>
                </a:lnTo>
                <a:lnTo>
                  <a:pt x="1198179" y="1250731"/>
                </a:lnTo>
                <a:lnTo>
                  <a:pt x="1177159" y="966951"/>
                </a:lnTo>
                <a:cubicBezTo>
                  <a:pt x="1049926" y="585255"/>
                  <a:pt x="1183980" y="588579"/>
                  <a:pt x="1040524" y="588579"/>
                </a:cubicBezTo>
                <a:lnTo>
                  <a:pt x="851338" y="357351"/>
                </a:lnTo>
                <a:lnTo>
                  <a:pt x="483476" y="73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reeform 13"/>
          <p:cNvSpPr/>
          <p:nvPr/>
        </p:nvSpPr>
        <p:spPr>
          <a:xfrm flipH="1">
            <a:off x="71406" y="216532"/>
            <a:ext cx="703070" cy="1387638"/>
          </a:xfrm>
          <a:custGeom>
            <a:avLst/>
            <a:gdLst>
              <a:gd name="connsiteX0" fmla="*/ 0 w 1198179"/>
              <a:gd name="connsiteY0" fmla="*/ 0 h 2364827"/>
              <a:gd name="connsiteX1" fmla="*/ 0 w 1198179"/>
              <a:gd name="connsiteY1" fmla="*/ 1208689 h 2364827"/>
              <a:gd name="connsiteX2" fmla="*/ 409903 w 1198179"/>
              <a:gd name="connsiteY2" fmla="*/ 1618593 h 2364827"/>
              <a:gd name="connsiteX3" fmla="*/ 399393 w 1198179"/>
              <a:gd name="connsiteY3" fmla="*/ 2364827 h 2364827"/>
              <a:gd name="connsiteX4" fmla="*/ 767255 w 1198179"/>
              <a:gd name="connsiteY4" fmla="*/ 2165131 h 2364827"/>
              <a:gd name="connsiteX5" fmla="*/ 1040524 w 1198179"/>
              <a:gd name="connsiteY5" fmla="*/ 1860331 h 2364827"/>
              <a:gd name="connsiteX6" fmla="*/ 1187669 w 1198179"/>
              <a:gd name="connsiteY6" fmla="*/ 1492469 h 2364827"/>
              <a:gd name="connsiteX7" fmla="*/ 1198179 w 1198179"/>
              <a:gd name="connsiteY7" fmla="*/ 1250731 h 2364827"/>
              <a:gd name="connsiteX8" fmla="*/ 1177159 w 1198179"/>
              <a:gd name="connsiteY8" fmla="*/ 966951 h 2364827"/>
              <a:gd name="connsiteX9" fmla="*/ 1040524 w 1198179"/>
              <a:gd name="connsiteY9" fmla="*/ 588579 h 2364827"/>
              <a:gd name="connsiteX10" fmla="*/ 851338 w 1198179"/>
              <a:gd name="connsiteY10" fmla="*/ 357351 h 2364827"/>
              <a:gd name="connsiteX11" fmla="*/ 483476 w 1198179"/>
              <a:gd name="connsiteY11" fmla="*/ 73572 h 2364827"/>
              <a:gd name="connsiteX12" fmla="*/ 0 w 1198179"/>
              <a:gd name="connsiteY12" fmla="*/ 0 h 236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8179" h="2364827">
                <a:moveTo>
                  <a:pt x="0" y="0"/>
                </a:moveTo>
                <a:lnTo>
                  <a:pt x="0" y="1208689"/>
                </a:lnTo>
                <a:lnTo>
                  <a:pt x="409903" y="1618593"/>
                </a:lnTo>
                <a:lnTo>
                  <a:pt x="399393" y="2364827"/>
                </a:lnTo>
                <a:lnTo>
                  <a:pt x="767255" y="2165131"/>
                </a:lnTo>
                <a:lnTo>
                  <a:pt x="1040524" y="1860331"/>
                </a:lnTo>
                <a:lnTo>
                  <a:pt x="1187669" y="1492469"/>
                </a:lnTo>
                <a:lnTo>
                  <a:pt x="1198179" y="1250731"/>
                </a:lnTo>
                <a:lnTo>
                  <a:pt x="1177159" y="966951"/>
                </a:lnTo>
                <a:cubicBezTo>
                  <a:pt x="1049926" y="585255"/>
                  <a:pt x="1183980" y="588579"/>
                  <a:pt x="1040524" y="588579"/>
                </a:cubicBezTo>
                <a:lnTo>
                  <a:pt x="851338" y="357351"/>
                </a:lnTo>
                <a:lnTo>
                  <a:pt x="483476" y="735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9" name="Group 18"/>
          <p:cNvGrpSpPr/>
          <p:nvPr/>
        </p:nvGrpSpPr>
        <p:grpSpPr>
          <a:xfrm>
            <a:off x="539390" y="934405"/>
            <a:ext cx="472631" cy="710572"/>
            <a:chOff x="4572000" y="2796674"/>
            <a:chExt cx="805462" cy="1210965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0" y="2796674"/>
              <a:ext cx="805462" cy="1208505"/>
              <a:chOff x="2889570" y="2796674"/>
              <a:chExt cx="805462" cy="1208505"/>
            </a:xfrm>
            <a:solidFill>
              <a:schemeClr val="bg1"/>
            </a:solidFill>
          </p:grpSpPr>
          <p:sp>
            <p:nvSpPr>
              <p:cNvPr id="15" name="Freeform 14"/>
              <p:cNvSpPr/>
              <p:nvPr/>
            </p:nvSpPr>
            <p:spPr>
              <a:xfrm>
                <a:off x="3283284" y="2796674"/>
                <a:ext cx="411748" cy="1208505"/>
              </a:xfrm>
              <a:custGeom>
                <a:avLst/>
                <a:gdLst>
                  <a:gd name="connsiteX0" fmla="*/ 0 w 411748"/>
                  <a:gd name="connsiteY0" fmla="*/ 1208505 h 1208505"/>
                  <a:gd name="connsiteX1" fmla="*/ 165769 w 411748"/>
                  <a:gd name="connsiteY1" fmla="*/ 1197810 h 1208505"/>
                  <a:gd name="connsiteX2" fmla="*/ 315495 w 411748"/>
                  <a:gd name="connsiteY2" fmla="*/ 1165726 h 1208505"/>
                  <a:gd name="connsiteX3" fmla="*/ 401053 w 411748"/>
                  <a:gd name="connsiteY3" fmla="*/ 1138989 h 1208505"/>
                  <a:gd name="connsiteX4" fmla="*/ 411748 w 411748"/>
                  <a:gd name="connsiteY4" fmla="*/ 411747 h 1208505"/>
                  <a:gd name="connsiteX5" fmla="*/ 5348 w 411748"/>
                  <a:gd name="connsiteY5" fmla="*/ 0 h 1208505"/>
                  <a:gd name="connsiteX6" fmla="*/ 0 w 411748"/>
                  <a:gd name="connsiteY6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748" h="1208505">
                    <a:moveTo>
                      <a:pt x="0" y="1208505"/>
                    </a:moveTo>
                    <a:lnTo>
                      <a:pt x="165769" y="1197810"/>
                    </a:lnTo>
                    <a:lnTo>
                      <a:pt x="315495" y="1165726"/>
                    </a:lnTo>
                    <a:lnTo>
                      <a:pt x="401053" y="1138989"/>
                    </a:lnTo>
                    <a:lnTo>
                      <a:pt x="411748" y="411747"/>
                    </a:lnTo>
                    <a:lnTo>
                      <a:pt x="5348" y="0"/>
                    </a:lnTo>
                    <a:cubicBezTo>
                      <a:pt x="3565" y="402835"/>
                      <a:pt x="1783" y="805670"/>
                      <a:pt x="0" y="1208505"/>
                    </a:cubicBez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2889570" y="2796674"/>
                <a:ext cx="411748" cy="1208505"/>
              </a:xfrm>
              <a:custGeom>
                <a:avLst/>
                <a:gdLst>
                  <a:gd name="connsiteX0" fmla="*/ 0 w 411748"/>
                  <a:gd name="connsiteY0" fmla="*/ 1208505 h 1208505"/>
                  <a:gd name="connsiteX1" fmla="*/ 165769 w 411748"/>
                  <a:gd name="connsiteY1" fmla="*/ 1197810 h 1208505"/>
                  <a:gd name="connsiteX2" fmla="*/ 315495 w 411748"/>
                  <a:gd name="connsiteY2" fmla="*/ 1165726 h 1208505"/>
                  <a:gd name="connsiteX3" fmla="*/ 401053 w 411748"/>
                  <a:gd name="connsiteY3" fmla="*/ 1138989 h 1208505"/>
                  <a:gd name="connsiteX4" fmla="*/ 411748 w 411748"/>
                  <a:gd name="connsiteY4" fmla="*/ 411747 h 1208505"/>
                  <a:gd name="connsiteX5" fmla="*/ 5348 w 411748"/>
                  <a:gd name="connsiteY5" fmla="*/ 0 h 1208505"/>
                  <a:gd name="connsiteX6" fmla="*/ 0 w 411748"/>
                  <a:gd name="connsiteY6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748" h="1208505">
                    <a:moveTo>
                      <a:pt x="0" y="1208505"/>
                    </a:moveTo>
                    <a:lnTo>
                      <a:pt x="165769" y="1197810"/>
                    </a:lnTo>
                    <a:lnTo>
                      <a:pt x="315495" y="1165726"/>
                    </a:lnTo>
                    <a:lnTo>
                      <a:pt x="401053" y="1138989"/>
                    </a:lnTo>
                    <a:lnTo>
                      <a:pt x="411748" y="411747"/>
                    </a:lnTo>
                    <a:lnTo>
                      <a:pt x="5348" y="0"/>
                    </a:lnTo>
                    <a:cubicBezTo>
                      <a:pt x="3565" y="402835"/>
                      <a:pt x="1783" y="805670"/>
                      <a:pt x="0" y="1208505"/>
                    </a:cubicBezTo>
                    <a:close/>
                  </a:path>
                </a:pathLst>
              </a:cu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8" name="Flowchart: Delay 17"/>
            <p:cNvSpPr/>
            <p:nvPr/>
          </p:nvSpPr>
          <p:spPr>
            <a:xfrm rot="5400000">
              <a:off x="4878246" y="3522720"/>
              <a:ext cx="184020" cy="785818"/>
            </a:xfrm>
            <a:prstGeom prst="flowChartDelay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05322" y="1809678"/>
            <a:ext cx="7617512" cy="4617114"/>
            <a:chOff x="1163758" y="1809678"/>
            <a:chExt cx="7617512" cy="4617114"/>
          </a:xfrm>
        </p:grpSpPr>
        <p:sp>
          <p:nvSpPr>
            <p:cNvPr id="49" name="Rectangle 48"/>
            <p:cNvSpPr/>
            <p:nvPr/>
          </p:nvSpPr>
          <p:spPr>
            <a:xfrm>
              <a:off x="1244288" y="1857364"/>
              <a:ext cx="7500990" cy="45005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360000" tIns="360000" rIns="360000" bIns="360000" rtlCol="0" anchor="ctr"/>
            <a:lstStyle/>
            <a:p>
              <a:pPr algn="just"/>
              <a:r>
                <a:rPr lang="id-ID" sz="4000" b="1" dirty="0" smtClean="0">
                  <a:solidFill>
                    <a:schemeClr val="tx1"/>
                  </a:solidFill>
                </a:rPr>
                <a:t>Gerbang Logika Turunan merupakan kombinasi dari gerbang-gerbang dasar. Terdapat 4 macam gerbang logika turunan yang umumnya dipakai dalam menggambarkan suatu rangkaian logika.</a:t>
              </a:r>
              <a:endParaRPr lang="id-ID" sz="4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152622" y="1809678"/>
              <a:ext cx="628648" cy="4617114"/>
              <a:chOff x="8152622" y="1809678"/>
              <a:chExt cx="628648" cy="4617114"/>
            </a:xfrm>
          </p:grpSpPr>
          <p:sp>
            <p:nvSpPr>
              <p:cNvPr id="50" name="Half Frame 49"/>
              <p:cNvSpPr/>
              <p:nvPr/>
            </p:nvSpPr>
            <p:spPr>
              <a:xfrm rot="10800000">
                <a:off x="8152622" y="5798144"/>
                <a:ext cx="628648" cy="628648"/>
              </a:xfrm>
              <a:prstGeom prst="halfFram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Half Frame 50"/>
              <p:cNvSpPr/>
              <p:nvPr/>
            </p:nvSpPr>
            <p:spPr>
              <a:xfrm rot="10800000" flipV="1">
                <a:off x="8152622" y="1809678"/>
                <a:ext cx="628648" cy="628648"/>
              </a:xfrm>
              <a:prstGeom prst="halfFram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flipH="1">
              <a:off x="1163758" y="1809678"/>
              <a:ext cx="628648" cy="4617114"/>
              <a:chOff x="8152622" y="1809678"/>
              <a:chExt cx="628648" cy="4617114"/>
            </a:xfrm>
          </p:grpSpPr>
          <p:sp>
            <p:nvSpPr>
              <p:cNvPr id="54" name="Half Frame 53"/>
              <p:cNvSpPr/>
              <p:nvPr/>
            </p:nvSpPr>
            <p:spPr>
              <a:xfrm rot="10800000">
                <a:off x="8152622" y="5798144"/>
                <a:ext cx="628648" cy="628648"/>
              </a:xfrm>
              <a:prstGeom prst="halfFram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Half Frame 54"/>
              <p:cNvSpPr/>
              <p:nvPr/>
            </p:nvSpPr>
            <p:spPr>
              <a:xfrm rot="10800000" flipV="1">
                <a:off x="8152622" y="1809678"/>
                <a:ext cx="628648" cy="628648"/>
              </a:xfrm>
              <a:prstGeom prst="halfFram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09056" y="2786058"/>
            <a:ext cx="1138034" cy="1643075"/>
            <a:chOff x="694808" y="3286124"/>
            <a:chExt cx="1138034" cy="1643075"/>
          </a:xfrm>
        </p:grpSpPr>
        <p:grpSp>
          <p:nvGrpSpPr>
            <p:cNvPr id="45" name="Group 44"/>
            <p:cNvGrpSpPr/>
            <p:nvPr/>
          </p:nvGrpSpPr>
          <p:grpSpPr>
            <a:xfrm>
              <a:off x="694808" y="3286124"/>
              <a:ext cx="711960" cy="660400"/>
              <a:chOff x="211204" y="2643182"/>
              <a:chExt cx="711960" cy="660400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71472" y="2643182"/>
                <a:ext cx="351692" cy="660400"/>
              </a:xfrm>
              <a:custGeom>
                <a:avLst/>
                <a:gdLst>
                  <a:gd name="connsiteX0" fmla="*/ 234461 w 351692"/>
                  <a:gd name="connsiteY0" fmla="*/ 3908 h 660400"/>
                  <a:gd name="connsiteX1" fmla="*/ 238369 w 351692"/>
                  <a:gd name="connsiteY1" fmla="*/ 371231 h 660400"/>
                  <a:gd name="connsiteX2" fmla="*/ 0 w 351692"/>
                  <a:gd name="connsiteY2" fmla="*/ 609600 h 660400"/>
                  <a:gd name="connsiteX3" fmla="*/ 0 w 351692"/>
                  <a:gd name="connsiteY3" fmla="*/ 656493 h 660400"/>
                  <a:gd name="connsiteX4" fmla="*/ 351692 w 351692"/>
                  <a:gd name="connsiteY4" fmla="*/ 660400 h 660400"/>
                  <a:gd name="connsiteX5" fmla="*/ 343877 w 351692"/>
                  <a:gd name="connsiteY5" fmla="*/ 0 h 660400"/>
                  <a:gd name="connsiteX6" fmla="*/ 234461 w 351692"/>
                  <a:gd name="connsiteY6" fmla="*/ 3908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692" h="660400">
                    <a:moveTo>
                      <a:pt x="234461" y="3908"/>
                    </a:moveTo>
                    <a:cubicBezTo>
                      <a:pt x="235764" y="126349"/>
                      <a:pt x="237066" y="248790"/>
                      <a:pt x="238369" y="371231"/>
                    </a:cubicBezTo>
                    <a:lnTo>
                      <a:pt x="0" y="609600"/>
                    </a:lnTo>
                    <a:lnTo>
                      <a:pt x="0" y="656493"/>
                    </a:lnTo>
                    <a:lnTo>
                      <a:pt x="351692" y="660400"/>
                    </a:lnTo>
                    <a:lnTo>
                      <a:pt x="343877" y="0"/>
                    </a:lnTo>
                    <a:lnTo>
                      <a:pt x="234461" y="3908"/>
                    </a:lnTo>
                    <a:close/>
                  </a:path>
                </a:pathLst>
              </a:cu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211204" y="2643182"/>
                <a:ext cx="351692" cy="660400"/>
              </a:xfrm>
              <a:custGeom>
                <a:avLst/>
                <a:gdLst>
                  <a:gd name="connsiteX0" fmla="*/ 234461 w 351692"/>
                  <a:gd name="connsiteY0" fmla="*/ 3908 h 660400"/>
                  <a:gd name="connsiteX1" fmla="*/ 238369 w 351692"/>
                  <a:gd name="connsiteY1" fmla="*/ 371231 h 660400"/>
                  <a:gd name="connsiteX2" fmla="*/ 0 w 351692"/>
                  <a:gd name="connsiteY2" fmla="*/ 609600 h 660400"/>
                  <a:gd name="connsiteX3" fmla="*/ 0 w 351692"/>
                  <a:gd name="connsiteY3" fmla="*/ 656493 h 660400"/>
                  <a:gd name="connsiteX4" fmla="*/ 351692 w 351692"/>
                  <a:gd name="connsiteY4" fmla="*/ 660400 h 660400"/>
                  <a:gd name="connsiteX5" fmla="*/ 343877 w 351692"/>
                  <a:gd name="connsiteY5" fmla="*/ 0 h 660400"/>
                  <a:gd name="connsiteX6" fmla="*/ 234461 w 351692"/>
                  <a:gd name="connsiteY6" fmla="*/ 3908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1692" h="660400">
                    <a:moveTo>
                      <a:pt x="234461" y="3908"/>
                    </a:moveTo>
                    <a:cubicBezTo>
                      <a:pt x="235764" y="126349"/>
                      <a:pt x="237066" y="248790"/>
                      <a:pt x="238369" y="371231"/>
                    </a:cubicBezTo>
                    <a:lnTo>
                      <a:pt x="0" y="609600"/>
                    </a:lnTo>
                    <a:lnTo>
                      <a:pt x="0" y="656493"/>
                    </a:lnTo>
                    <a:lnTo>
                      <a:pt x="351692" y="660400"/>
                    </a:lnTo>
                    <a:lnTo>
                      <a:pt x="343877" y="0"/>
                    </a:lnTo>
                    <a:lnTo>
                      <a:pt x="234461" y="3908"/>
                    </a:lnTo>
                    <a:close/>
                  </a:path>
                </a:pathLst>
              </a:cu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46" name="Pie 45"/>
            <p:cNvSpPr/>
            <p:nvPr/>
          </p:nvSpPr>
          <p:spPr>
            <a:xfrm rot="2700000">
              <a:off x="1261338" y="4357695"/>
              <a:ext cx="571504" cy="571504"/>
            </a:xfrm>
            <a:prstGeom prst="pie">
              <a:avLst>
                <a:gd name="adj1" fmla="val 20217752"/>
                <a:gd name="adj2" fmla="val 17554314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7" name="L-Shape 46"/>
            <p:cNvSpPr/>
            <p:nvPr/>
          </p:nvSpPr>
          <p:spPr>
            <a:xfrm>
              <a:off x="995098" y="3896708"/>
              <a:ext cx="279030" cy="785818"/>
            </a:xfrm>
            <a:prstGeom prst="corner">
              <a:avLst>
                <a:gd name="adj1" fmla="val 30434"/>
                <a:gd name="adj2" fmla="val 344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4.01666E-6 L -2.22222E-6 0.1335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69948 1.11111E-6 " pathEditMode="relative" rAng="0" ptsTypes="AA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3357 L -2.22222E-6 0.24908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0034" y="1571612"/>
            <a:ext cx="8215370" cy="278608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5400" b="1" dirty="0" smtClean="0">
                <a:solidFill>
                  <a:srgbClr val="FFC000"/>
                </a:solidFill>
              </a:rPr>
              <a:t>Merupakan kombinasi dari gerbang AND &amp; gerbang NOT</a:t>
            </a:r>
            <a:endParaRPr lang="id-ID" sz="5400" b="1" dirty="0">
              <a:solidFill>
                <a:srgbClr val="FFC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01478" y="255854"/>
            <a:ext cx="6328107" cy="10715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 NAND</a:t>
            </a:r>
            <a:endParaRPr lang="id-ID" sz="6000" b="1" dirty="0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5400000">
            <a:off x="6929454" y="275604"/>
            <a:ext cx="1044429" cy="1044429"/>
          </a:xfrm>
          <a:prstGeom prst="blockArc">
            <a:avLst>
              <a:gd name="adj1" fmla="val 10800000"/>
              <a:gd name="adj2" fmla="val 70203"/>
              <a:gd name="adj3" fmla="val 1774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547" y="320008"/>
            <a:ext cx="987283" cy="987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1</a:t>
            </a:r>
            <a:endParaRPr lang="id-ID" sz="6000" b="1" dirty="0">
              <a:solidFill>
                <a:schemeClr val="tx1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42844" y="214290"/>
            <a:ext cx="2438056" cy="1214446"/>
            <a:chOff x="357157" y="357166"/>
            <a:chExt cx="2438056" cy="1214446"/>
          </a:xfrm>
        </p:grpSpPr>
        <p:sp>
          <p:nvSpPr>
            <p:cNvPr id="22" name="Rectangle 21"/>
            <p:cNvSpPr/>
            <p:nvPr/>
          </p:nvSpPr>
          <p:spPr>
            <a:xfrm>
              <a:off x="1510880" y="782222"/>
              <a:ext cx="303611" cy="3036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19" name="Block Arc 18"/>
            <p:cNvSpPr/>
            <p:nvPr/>
          </p:nvSpPr>
          <p:spPr>
            <a:xfrm rot="16200000">
              <a:off x="1750784" y="417888"/>
              <a:ext cx="1044429" cy="1044429"/>
            </a:xfrm>
            <a:prstGeom prst="blockArc">
              <a:avLst>
                <a:gd name="adj1" fmla="val 10800000"/>
                <a:gd name="adj2" fmla="val 70203"/>
                <a:gd name="adj3" fmla="val 17749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357157" y="357166"/>
              <a:ext cx="1214446" cy="1214446"/>
            </a:xfrm>
            <a:prstGeom prst="donut">
              <a:avLst>
                <a:gd name="adj" fmla="val 15875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2928926" y="3643314"/>
            <a:ext cx="3786214" cy="1500198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Menjadi</a:t>
            </a:r>
            <a:endParaRPr lang="id-ID" sz="60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1734" y="1714488"/>
            <a:ext cx="7128766" cy="2050035"/>
            <a:chOff x="1311734" y="1714488"/>
            <a:chExt cx="7128766" cy="2050035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2348371" y="2055474"/>
              <a:ext cx="1484407" cy="1412567"/>
            </a:xfrm>
            <a:prstGeom prst="flowChartDelay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360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857620" y="2786058"/>
              <a:ext cx="14287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924255" y="3256156"/>
              <a:ext cx="4241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15" name="TextBox 71"/>
            <p:cNvSpPr txBox="1">
              <a:spLocks noChangeArrowheads="1"/>
            </p:cNvSpPr>
            <p:nvPr/>
          </p:nvSpPr>
          <p:spPr bwMode="auto">
            <a:xfrm>
              <a:off x="1311734" y="1714488"/>
              <a:ext cx="53893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x</a:t>
              </a:r>
            </a:p>
          </p:txBody>
        </p:sp>
        <p:sp>
          <p:nvSpPr>
            <p:cNvPr id="16" name="TextBox 72"/>
            <p:cNvSpPr txBox="1">
              <a:spLocks noChangeArrowheads="1"/>
            </p:cNvSpPr>
            <p:nvPr/>
          </p:nvSpPr>
          <p:spPr bwMode="auto">
            <a:xfrm>
              <a:off x="1311734" y="2748860"/>
              <a:ext cx="5485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/>
                <a:t>y</a:t>
              </a:r>
            </a:p>
          </p:txBody>
        </p:sp>
        <p:sp>
          <p:nvSpPr>
            <p:cNvPr id="17" name="TextBox 73"/>
            <p:cNvSpPr txBox="1">
              <a:spLocks noChangeArrowheads="1"/>
            </p:cNvSpPr>
            <p:nvPr/>
          </p:nvSpPr>
          <p:spPr bwMode="auto">
            <a:xfrm>
              <a:off x="6858016" y="2199023"/>
              <a:ext cx="15824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/>
                <a:t>(</a:t>
              </a:r>
              <a:r>
                <a:rPr lang="en-US" sz="6000" b="1" dirty="0" err="1" smtClean="0"/>
                <a:t>xy</a:t>
              </a:r>
              <a:r>
                <a:rPr lang="id-ID" sz="6000" b="1" dirty="0" smtClean="0"/>
                <a:t>)’</a:t>
              </a:r>
              <a:endParaRPr lang="en-US" sz="6000" b="1" dirty="0"/>
            </a:p>
          </p:txBody>
        </p:sp>
        <p:sp>
          <p:nvSpPr>
            <p:cNvPr id="18" name="AutoShape 29"/>
            <p:cNvSpPr>
              <a:spLocks noChangeArrowheads="1"/>
            </p:cNvSpPr>
            <p:nvPr/>
          </p:nvSpPr>
          <p:spPr bwMode="auto">
            <a:xfrm rot="5400000">
              <a:off x="5274317" y="2472441"/>
              <a:ext cx="608013" cy="525781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24" name="Oval 30"/>
            <p:cNvSpPr>
              <a:spLocks noChangeArrowheads="1"/>
            </p:cNvSpPr>
            <p:nvPr/>
          </p:nvSpPr>
          <p:spPr bwMode="auto">
            <a:xfrm>
              <a:off x="5841213" y="2685187"/>
              <a:ext cx="131445" cy="13146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6009031" y="2761758"/>
              <a:ext cx="77754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27" name="TextBox 73"/>
            <p:cNvSpPr txBox="1">
              <a:spLocks noChangeArrowheads="1"/>
            </p:cNvSpPr>
            <p:nvPr/>
          </p:nvSpPr>
          <p:spPr bwMode="auto">
            <a:xfrm>
              <a:off x="4097817" y="1770395"/>
              <a:ext cx="90281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 err="1"/>
                <a:t>xy</a:t>
              </a:r>
              <a:endParaRPr lang="en-US" sz="6000" b="1" dirty="0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924255" y="2285992"/>
              <a:ext cx="4241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46454" y="5292500"/>
            <a:ext cx="2594046" cy="1015663"/>
            <a:chOff x="5846454" y="5292500"/>
            <a:chExt cx="2594046" cy="1015663"/>
          </a:xfrm>
        </p:grpSpPr>
        <p:sp>
          <p:nvSpPr>
            <p:cNvPr id="31" name="TextBox 73"/>
            <p:cNvSpPr txBox="1">
              <a:spLocks noChangeArrowheads="1"/>
            </p:cNvSpPr>
            <p:nvPr/>
          </p:nvSpPr>
          <p:spPr bwMode="auto">
            <a:xfrm>
              <a:off x="6858016" y="5292500"/>
              <a:ext cx="158248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/>
                <a:t>(</a:t>
              </a:r>
              <a:r>
                <a:rPr lang="en-US" sz="6000" b="1" dirty="0" err="1" smtClean="0"/>
                <a:t>xy</a:t>
              </a:r>
              <a:r>
                <a:rPr lang="id-ID" sz="6000" b="1" dirty="0" smtClean="0"/>
                <a:t>)’</a:t>
              </a:r>
              <a:endParaRPr lang="en-US" sz="6000" b="1" dirty="0"/>
            </a:p>
          </p:txBody>
        </p:sp>
        <p:grpSp>
          <p:nvGrpSpPr>
            <p:cNvPr id="32" name="Group 70"/>
            <p:cNvGrpSpPr/>
            <p:nvPr/>
          </p:nvGrpSpPr>
          <p:grpSpPr>
            <a:xfrm>
              <a:off x="5846454" y="5732806"/>
              <a:ext cx="1011562" cy="223178"/>
              <a:chOff x="5846454" y="5732806"/>
              <a:chExt cx="1011562" cy="223178"/>
            </a:xfrm>
          </p:grpSpPr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5846454" y="5732806"/>
                <a:ext cx="297182" cy="223178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6080469" y="5855235"/>
                <a:ext cx="777547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360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857620" y="4863872"/>
            <a:ext cx="1983594" cy="1268943"/>
            <a:chOff x="3857620" y="4863872"/>
            <a:chExt cx="1983594" cy="1268943"/>
          </a:xfrm>
        </p:grpSpPr>
        <p:grpSp>
          <p:nvGrpSpPr>
            <p:cNvPr id="36" name="Group 71"/>
            <p:cNvGrpSpPr/>
            <p:nvPr/>
          </p:nvGrpSpPr>
          <p:grpSpPr>
            <a:xfrm>
              <a:off x="3857620" y="5524802"/>
              <a:ext cx="1983594" cy="608013"/>
              <a:chOff x="3857620" y="5524802"/>
              <a:chExt cx="1983594" cy="608013"/>
            </a:xfrm>
          </p:grpSpPr>
          <p:sp>
            <p:nvSpPr>
              <p:cNvPr id="38" name="Line 9"/>
              <p:cNvSpPr>
                <a:spLocks noChangeShapeType="1"/>
              </p:cNvSpPr>
              <p:nvPr/>
            </p:nvSpPr>
            <p:spPr bwMode="auto">
              <a:xfrm>
                <a:off x="3857620" y="5879535"/>
                <a:ext cx="142876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3600"/>
              </a:p>
            </p:txBody>
          </p:sp>
          <p:sp>
            <p:nvSpPr>
              <p:cNvPr id="39" name="AutoShape 29"/>
              <p:cNvSpPr>
                <a:spLocks noChangeArrowheads="1"/>
              </p:cNvSpPr>
              <p:nvPr/>
            </p:nvSpPr>
            <p:spPr bwMode="auto">
              <a:xfrm rot="5400000">
                <a:off x="5274317" y="5565918"/>
                <a:ext cx="608013" cy="525781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37" name="TextBox 73"/>
            <p:cNvSpPr txBox="1">
              <a:spLocks noChangeArrowheads="1"/>
            </p:cNvSpPr>
            <p:nvPr/>
          </p:nvSpPr>
          <p:spPr bwMode="auto">
            <a:xfrm>
              <a:off x="4097817" y="4863872"/>
              <a:ext cx="90281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 err="1"/>
                <a:t>xy</a:t>
              </a:r>
              <a:endParaRPr lang="en-US" sz="6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11734" y="4807965"/>
            <a:ext cx="2521044" cy="2050035"/>
            <a:chOff x="1311734" y="4807965"/>
            <a:chExt cx="2521044" cy="2050035"/>
          </a:xfrm>
        </p:grpSpPr>
        <p:sp>
          <p:nvSpPr>
            <p:cNvPr id="41" name="AutoShape 8"/>
            <p:cNvSpPr>
              <a:spLocks noChangeArrowheads="1"/>
            </p:cNvSpPr>
            <p:nvPr/>
          </p:nvSpPr>
          <p:spPr bwMode="auto">
            <a:xfrm>
              <a:off x="2348371" y="5148951"/>
              <a:ext cx="1484407" cy="1412567"/>
            </a:xfrm>
            <a:prstGeom prst="flowChartDelay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3600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1924255" y="6349633"/>
              <a:ext cx="4241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43" name="TextBox 71"/>
            <p:cNvSpPr txBox="1">
              <a:spLocks noChangeArrowheads="1"/>
            </p:cNvSpPr>
            <p:nvPr/>
          </p:nvSpPr>
          <p:spPr bwMode="auto">
            <a:xfrm>
              <a:off x="1311734" y="4807965"/>
              <a:ext cx="53893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/>
                <a:t>x</a:t>
              </a:r>
            </a:p>
          </p:txBody>
        </p:sp>
        <p:sp>
          <p:nvSpPr>
            <p:cNvPr id="44" name="TextBox 72"/>
            <p:cNvSpPr txBox="1">
              <a:spLocks noChangeArrowheads="1"/>
            </p:cNvSpPr>
            <p:nvPr/>
          </p:nvSpPr>
          <p:spPr bwMode="auto">
            <a:xfrm>
              <a:off x="1311734" y="5842337"/>
              <a:ext cx="5485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/>
                <a:t>y</a:t>
              </a:r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924255" y="5379469"/>
              <a:ext cx="4241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28596" y="4500570"/>
            <a:ext cx="3571900" cy="19288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</a:t>
            </a:r>
          </a:p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AND</a:t>
            </a:r>
            <a:endParaRPr lang="id-ID" sz="6000" b="1" dirty="0">
              <a:solidFill>
                <a:schemeClr val="tx1"/>
              </a:solidFill>
            </a:endParaRPr>
          </a:p>
        </p:txBody>
      </p:sp>
      <p:cxnSp>
        <p:nvCxnSpPr>
          <p:cNvPr id="47" name="Elbow Connector 46"/>
          <p:cNvCxnSpPr>
            <a:stCxn id="46" idx="0"/>
          </p:cNvCxnSpPr>
          <p:nvPr/>
        </p:nvCxnSpPr>
        <p:spPr>
          <a:xfrm rot="5400000" flipH="1" flipV="1">
            <a:off x="1857356" y="3357562"/>
            <a:ext cx="1500198" cy="785818"/>
          </a:xfrm>
          <a:prstGeom prst="bentConnector3">
            <a:avLst>
              <a:gd name="adj1" fmla="val 50000"/>
            </a:avLst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072066" y="4500570"/>
            <a:ext cx="3571900" cy="192882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</a:t>
            </a:r>
          </a:p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NOT</a:t>
            </a:r>
            <a:endParaRPr lang="id-ID" sz="6000" b="1" dirty="0">
              <a:solidFill>
                <a:schemeClr val="tx1"/>
              </a:solidFill>
            </a:endParaRPr>
          </a:p>
        </p:txBody>
      </p:sp>
      <p:cxnSp>
        <p:nvCxnSpPr>
          <p:cNvPr id="49" name="Elbow Connector 48"/>
          <p:cNvCxnSpPr>
            <a:stCxn id="48" idx="0"/>
          </p:cNvCxnSpPr>
          <p:nvPr/>
        </p:nvCxnSpPr>
        <p:spPr>
          <a:xfrm rot="16200000" flipV="1">
            <a:off x="5536413" y="3178967"/>
            <a:ext cx="1428760" cy="1214446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1 0.00301 L -0.21493 0.00301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5" grpId="0" animBg="1"/>
      <p:bldP spid="23" grpId="0" animBg="1"/>
      <p:bldP spid="10" grpId="0" animBg="1"/>
      <p:bldP spid="46" grpId="0" animBg="1"/>
      <p:bldP spid="46" grpId="1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601478" y="255854"/>
            <a:ext cx="6328107" cy="10715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 NOR</a:t>
            </a:r>
            <a:endParaRPr lang="id-ID" sz="6000" b="1" dirty="0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5400000">
            <a:off x="6929454" y="275604"/>
            <a:ext cx="1044429" cy="1044429"/>
          </a:xfrm>
          <a:prstGeom prst="blockArc">
            <a:avLst>
              <a:gd name="adj1" fmla="val 10800000"/>
              <a:gd name="adj2" fmla="val 70203"/>
              <a:gd name="adj3" fmla="val 1774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547" y="320008"/>
            <a:ext cx="987283" cy="987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2</a:t>
            </a:r>
            <a:endParaRPr lang="id-ID" sz="6000" b="1" dirty="0">
              <a:solidFill>
                <a:schemeClr val="tx1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42844" y="214290"/>
            <a:ext cx="2438056" cy="1214446"/>
            <a:chOff x="357157" y="357166"/>
            <a:chExt cx="2438056" cy="1214446"/>
          </a:xfrm>
        </p:grpSpPr>
        <p:sp>
          <p:nvSpPr>
            <p:cNvPr id="22" name="Rectangle 21"/>
            <p:cNvSpPr/>
            <p:nvPr/>
          </p:nvSpPr>
          <p:spPr>
            <a:xfrm>
              <a:off x="1510880" y="782222"/>
              <a:ext cx="303611" cy="3036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19" name="Block Arc 18"/>
            <p:cNvSpPr/>
            <p:nvPr/>
          </p:nvSpPr>
          <p:spPr>
            <a:xfrm rot="16200000">
              <a:off x="1750784" y="417888"/>
              <a:ext cx="1044429" cy="1044429"/>
            </a:xfrm>
            <a:prstGeom prst="blockArc">
              <a:avLst>
                <a:gd name="adj1" fmla="val 10800000"/>
                <a:gd name="adj2" fmla="val 70203"/>
                <a:gd name="adj3" fmla="val 17749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357157" y="357166"/>
              <a:ext cx="1214446" cy="1214446"/>
            </a:xfrm>
            <a:prstGeom prst="donut">
              <a:avLst>
                <a:gd name="adj" fmla="val 15875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500034" y="1571612"/>
            <a:ext cx="8215370" cy="278608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5400" b="1" dirty="0" smtClean="0">
                <a:solidFill>
                  <a:srgbClr val="FFC000"/>
                </a:solidFill>
              </a:rPr>
              <a:t>Merupakan kombinasi dari gerbang OR &amp; gerbang NOT</a:t>
            </a:r>
            <a:endParaRPr lang="id-ID" sz="5400" b="1" dirty="0">
              <a:solidFill>
                <a:srgbClr val="FFC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00100" y="1500174"/>
            <a:ext cx="7583440" cy="1944357"/>
            <a:chOff x="1000100" y="1500174"/>
            <a:chExt cx="7583440" cy="1944357"/>
          </a:xfrm>
        </p:grpSpPr>
        <p:sp>
          <p:nvSpPr>
            <p:cNvPr id="52" name="TextBox 32"/>
            <p:cNvSpPr txBox="1">
              <a:spLocks noChangeArrowheads="1"/>
            </p:cNvSpPr>
            <p:nvPr/>
          </p:nvSpPr>
          <p:spPr bwMode="auto">
            <a:xfrm>
              <a:off x="1000100" y="1643050"/>
              <a:ext cx="53893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1597370" y="2214554"/>
              <a:ext cx="5873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grpSp>
          <p:nvGrpSpPr>
            <p:cNvPr id="54" name="Group 23"/>
            <p:cNvGrpSpPr>
              <a:grpSpLocks/>
            </p:cNvGrpSpPr>
            <p:nvPr/>
          </p:nvGrpSpPr>
          <p:grpSpPr bwMode="auto">
            <a:xfrm>
              <a:off x="1525931" y="2000240"/>
              <a:ext cx="2055628" cy="1285884"/>
              <a:chOff x="1660" y="1824"/>
              <a:chExt cx="1306" cy="816"/>
            </a:xfrm>
          </p:grpSpPr>
          <p:sp>
            <p:nvSpPr>
              <p:cNvPr id="63" name="Arc 12"/>
              <p:cNvSpPr>
                <a:spLocks/>
              </p:cNvSpPr>
              <p:nvPr/>
            </p:nvSpPr>
            <p:spPr bwMode="auto">
              <a:xfrm rot="2700000">
                <a:off x="1660" y="194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3600">
                  <a:latin typeface="Calibri" pitchFamily="34" charset="0"/>
                </a:endParaRPr>
              </a:p>
            </p:txBody>
          </p:sp>
          <p:sp>
            <p:nvSpPr>
              <p:cNvPr id="64" name="Freeform 21"/>
              <p:cNvSpPr>
                <a:spLocks/>
              </p:cNvSpPr>
              <p:nvPr/>
            </p:nvSpPr>
            <p:spPr bwMode="auto">
              <a:xfrm>
                <a:off x="1958" y="1824"/>
                <a:ext cx="1008" cy="384"/>
              </a:xfrm>
              <a:custGeom>
                <a:avLst/>
                <a:gdLst>
                  <a:gd name="T0" fmla="*/ 0 w 1008"/>
                  <a:gd name="T1" fmla="*/ 0 h 384"/>
                  <a:gd name="T2" fmla="*/ 528 w 1008"/>
                  <a:gd name="T3" fmla="*/ 96 h 384"/>
                  <a:gd name="T4" fmla="*/ 1008 w 1008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384"/>
                  <a:gd name="T11" fmla="*/ 1008 w 100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384">
                    <a:moveTo>
                      <a:pt x="0" y="0"/>
                    </a:moveTo>
                    <a:cubicBezTo>
                      <a:pt x="180" y="16"/>
                      <a:pt x="360" y="32"/>
                      <a:pt x="528" y="96"/>
                    </a:cubicBezTo>
                    <a:cubicBezTo>
                      <a:pt x="696" y="160"/>
                      <a:pt x="852" y="272"/>
                      <a:pt x="1008" y="384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3600">
                  <a:latin typeface="Calibri" pitchFamily="34" charset="0"/>
                </a:endParaRPr>
              </a:p>
            </p:txBody>
          </p:sp>
          <p:sp>
            <p:nvSpPr>
              <p:cNvPr id="65" name="Freeform 22"/>
              <p:cNvSpPr>
                <a:spLocks/>
              </p:cNvSpPr>
              <p:nvPr/>
            </p:nvSpPr>
            <p:spPr bwMode="auto">
              <a:xfrm flipV="1">
                <a:off x="1958" y="2208"/>
                <a:ext cx="1008" cy="432"/>
              </a:xfrm>
              <a:custGeom>
                <a:avLst/>
                <a:gdLst>
                  <a:gd name="T0" fmla="*/ 0 w 1008"/>
                  <a:gd name="T1" fmla="*/ 0 h 384"/>
                  <a:gd name="T2" fmla="*/ 528 w 1008"/>
                  <a:gd name="T3" fmla="*/ 172 h 384"/>
                  <a:gd name="T4" fmla="*/ 1008 w 1008"/>
                  <a:gd name="T5" fmla="*/ 692 h 384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384"/>
                  <a:gd name="T11" fmla="*/ 1008 w 100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384">
                    <a:moveTo>
                      <a:pt x="0" y="0"/>
                    </a:moveTo>
                    <a:cubicBezTo>
                      <a:pt x="180" y="16"/>
                      <a:pt x="360" y="32"/>
                      <a:pt x="528" y="96"/>
                    </a:cubicBezTo>
                    <a:cubicBezTo>
                      <a:pt x="696" y="160"/>
                      <a:pt x="852" y="272"/>
                      <a:pt x="1008" y="384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3600">
                  <a:latin typeface="Calibri" pitchFamily="34" charset="0"/>
                </a:endParaRPr>
              </a:p>
            </p:txBody>
          </p:sp>
        </p:grpSp>
        <p:sp>
          <p:nvSpPr>
            <p:cNvPr id="55" name="Line 7"/>
            <p:cNvSpPr>
              <a:spLocks noChangeShapeType="1"/>
            </p:cNvSpPr>
            <p:nvPr/>
          </p:nvSpPr>
          <p:spPr bwMode="auto">
            <a:xfrm>
              <a:off x="1597370" y="3000372"/>
              <a:ext cx="5873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56" name="TextBox 32"/>
            <p:cNvSpPr txBox="1">
              <a:spLocks noChangeArrowheads="1"/>
            </p:cNvSpPr>
            <p:nvPr/>
          </p:nvSpPr>
          <p:spPr bwMode="auto">
            <a:xfrm>
              <a:off x="1000100" y="2428868"/>
              <a:ext cx="5485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y</a:t>
              </a:r>
              <a:endParaRPr lang="en-US" sz="6000" b="1" dirty="0">
                <a:latin typeface="Calibri" pitchFamily="34" charset="0"/>
              </a:endParaRPr>
            </a:p>
          </p:txBody>
        </p:sp>
        <p:sp>
          <p:nvSpPr>
            <p:cNvPr id="57" name="Line 7"/>
            <p:cNvSpPr>
              <a:spLocks noChangeShapeType="1"/>
            </p:cNvSpPr>
            <p:nvPr/>
          </p:nvSpPr>
          <p:spPr bwMode="auto">
            <a:xfrm>
              <a:off x="3556270" y="2608282"/>
              <a:ext cx="15716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58" name="AutoShape 29"/>
            <p:cNvSpPr>
              <a:spLocks noChangeArrowheads="1"/>
            </p:cNvSpPr>
            <p:nvPr/>
          </p:nvSpPr>
          <p:spPr bwMode="auto">
            <a:xfrm rot="5400000">
              <a:off x="5097248" y="2320559"/>
              <a:ext cx="684019" cy="591507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3600">
                <a:latin typeface="Calibri" pitchFamily="34" charset="0"/>
              </a:endParaRPr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5738271" y="2481968"/>
              <a:ext cx="262490" cy="26252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3600">
                <a:latin typeface="Calibri" pitchFamily="34" charset="0"/>
              </a:endParaRP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030635" y="2622400"/>
              <a:ext cx="5873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61" name="TextBox 32"/>
            <p:cNvSpPr txBox="1">
              <a:spLocks noChangeArrowheads="1"/>
            </p:cNvSpPr>
            <p:nvPr/>
          </p:nvSpPr>
          <p:spPr bwMode="auto">
            <a:xfrm>
              <a:off x="3723790" y="1500174"/>
              <a:ext cx="12859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latin typeface="Calibri" pitchFamily="34" charset="0"/>
                </a:rPr>
                <a:t>x</a:t>
              </a:r>
              <a:r>
                <a:rPr lang="id-ID" sz="6000" b="1" dirty="0" smtClean="0">
                  <a:latin typeface="Calibri" pitchFamily="34" charset="0"/>
                </a:rPr>
                <a:t>+y</a:t>
              </a:r>
              <a:endParaRPr lang="en-US" sz="6000" b="1" dirty="0">
                <a:latin typeface="Calibri" pitchFamily="34" charset="0"/>
              </a:endParaRPr>
            </a:p>
          </p:txBody>
        </p:sp>
        <p:sp>
          <p:nvSpPr>
            <p:cNvPr id="62" name="TextBox 32"/>
            <p:cNvSpPr txBox="1">
              <a:spLocks noChangeArrowheads="1"/>
            </p:cNvSpPr>
            <p:nvPr/>
          </p:nvSpPr>
          <p:spPr bwMode="auto">
            <a:xfrm>
              <a:off x="6617937" y="2086021"/>
              <a:ext cx="196560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(</a:t>
              </a:r>
              <a:r>
                <a:rPr lang="en-US" sz="6000" b="1" dirty="0" smtClean="0">
                  <a:latin typeface="Calibri" pitchFamily="34" charset="0"/>
                </a:rPr>
                <a:t>x</a:t>
              </a:r>
              <a:r>
                <a:rPr lang="id-ID" sz="6000" b="1" dirty="0" smtClean="0">
                  <a:latin typeface="Calibri" pitchFamily="34" charset="0"/>
                </a:rPr>
                <a:t>+y)’</a:t>
              </a:r>
              <a:endParaRPr lang="en-US" sz="6000" b="1" dirty="0">
                <a:latin typeface="Calibri" pitchFamily="34" charset="0"/>
              </a:endParaRPr>
            </a:p>
          </p:txBody>
        </p:sp>
      </p:grpSp>
      <p:sp>
        <p:nvSpPr>
          <p:cNvPr id="66" name="Down Arrow Callout 65"/>
          <p:cNvSpPr/>
          <p:nvPr/>
        </p:nvSpPr>
        <p:spPr>
          <a:xfrm>
            <a:off x="2928926" y="3357562"/>
            <a:ext cx="3786214" cy="1500198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Menjadi</a:t>
            </a:r>
            <a:endParaRPr lang="id-ID" sz="6000" b="1" dirty="0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00100" y="4929198"/>
            <a:ext cx="2581459" cy="1801481"/>
            <a:chOff x="1000100" y="4929198"/>
            <a:chExt cx="2581459" cy="1801481"/>
          </a:xfrm>
        </p:grpSpPr>
        <p:sp>
          <p:nvSpPr>
            <p:cNvPr id="68" name="TextBox 32"/>
            <p:cNvSpPr txBox="1">
              <a:spLocks noChangeArrowheads="1"/>
            </p:cNvSpPr>
            <p:nvPr/>
          </p:nvSpPr>
          <p:spPr bwMode="auto">
            <a:xfrm>
              <a:off x="1000100" y="4929198"/>
              <a:ext cx="53893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1597370" y="5500702"/>
              <a:ext cx="5873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grpSp>
          <p:nvGrpSpPr>
            <p:cNvPr id="70" name="Group 23"/>
            <p:cNvGrpSpPr>
              <a:grpSpLocks/>
            </p:cNvGrpSpPr>
            <p:nvPr/>
          </p:nvGrpSpPr>
          <p:grpSpPr bwMode="auto">
            <a:xfrm>
              <a:off x="1525931" y="5286388"/>
              <a:ext cx="2055628" cy="1285884"/>
              <a:chOff x="1660" y="1824"/>
              <a:chExt cx="1306" cy="816"/>
            </a:xfrm>
          </p:grpSpPr>
          <p:sp>
            <p:nvSpPr>
              <p:cNvPr id="73" name="Arc 12"/>
              <p:cNvSpPr>
                <a:spLocks/>
              </p:cNvSpPr>
              <p:nvPr/>
            </p:nvSpPr>
            <p:spPr bwMode="auto">
              <a:xfrm rot="2700000">
                <a:off x="1660" y="194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3600">
                  <a:latin typeface="Calibri" pitchFamily="34" charset="0"/>
                </a:endParaRPr>
              </a:p>
            </p:txBody>
          </p:sp>
          <p:sp>
            <p:nvSpPr>
              <p:cNvPr id="74" name="Freeform 21"/>
              <p:cNvSpPr>
                <a:spLocks/>
              </p:cNvSpPr>
              <p:nvPr/>
            </p:nvSpPr>
            <p:spPr bwMode="auto">
              <a:xfrm>
                <a:off x="1958" y="1824"/>
                <a:ext cx="1008" cy="384"/>
              </a:xfrm>
              <a:custGeom>
                <a:avLst/>
                <a:gdLst>
                  <a:gd name="T0" fmla="*/ 0 w 1008"/>
                  <a:gd name="T1" fmla="*/ 0 h 384"/>
                  <a:gd name="T2" fmla="*/ 528 w 1008"/>
                  <a:gd name="T3" fmla="*/ 96 h 384"/>
                  <a:gd name="T4" fmla="*/ 1008 w 1008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384"/>
                  <a:gd name="T11" fmla="*/ 1008 w 100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384">
                    <a:moveTo>
                      <a:pt x="0" y="0"/>
                    </a:moveTo>
                    <a:cubicBezTo>
                      <a:pt x="180" y="16"/>
                      <a:pt x="360" y="32"/>
                      <a:pt x="528" y="96"/>
                    </a:cubicBezTo>
                    <a:cubicBezTo>
                      <a:pt x="696" y="160"/>
                      <a:pt x="852" y="272"/>
                      <a:pt x="1008" y="384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3600">
                  <a:latin typeface="Calibri" pitchFamily="34" charset="0"/>
                </a:endParaRPr>
              </a:p>
            </p:txBody>
          </p:sp>
          <p:sp>
            <p:nvSpPr>
              <p:cNvPr id="75" name="Freeform 22"/>
              <p:cNvSpPr>
                <a:spLocks/>
              </p:cNvSpPr>
              <p:nvPr/>
            </p:nvSpPr>
            <p:spPr bwMode="auto">
              <a:xfrm flipV="1">
                <a:off x="1958" y="2208"/>
                <a:ext cx="1008" cy="432"/>
              </a:xfrm>
              <a:custGeom>
                <a:avLst/>
                <a:gdLst>
                  <a:gd name="T0" fmla="*/ 0 w 1008"/>
                  <a:gd name="T1" fmla="*/ 0 h 384"/>
                  <a:gd name="T2" fmla="*/ 528 w 1008"/>
                  <a:gd name="T3" fmla="*/ 172 h 384"/>
                  <a:gd name="T4" fmla="*/ 1008 w 1008"/>
                  <a:gd name="T5" fmla="*/ 692 h 384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384"/>
                  <a:gd name="T11" fmla="*/ 1008 w 100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384">
                    <a:moveTo>
                      <a:pt x="0" y="0"/>
                    </a:moveTo>
                    <a:cubicBezTo>
                      <a:pt x="180" y="16"/>
                      <a:pt x="360" y="32"/>
                      <a:pt x="528" y="96"/>
                    </a:cubicBezTo>
                    <a:cubicBezTo>
                      <a:pt x="696" y="160"/>
                      <a:pt x="852" y="272"/>
                      <a:pt x="1008" y="384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3600">
                  <a:latin typeface="Calibri" pitchFamily="34" charset="0"/>
                </a:endParaRPr>
              </a:p>
            </p:txBody>
          </p:sp>
        </p:grp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1597370" y="6286520"/>
              <a:ext cx="5873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72" name="TextBox 32"/>
            <p:cNvSpPr txBox="1">
              <a:spLocks noChangeArrowheads="1"/>
            </p:cNvSpPr>
            <p:nvPr/>
          </p:nvSpPr>
          <p:spPr bwMode="auto">
            <a:xfrm>
              <a:off x="1000100" y="5715016"/>
              <a:ext cx="5485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y</a:t>
              </a:r>
              <a:endParaRPr lang="en-US" sz="6000" b="1" dirty="0">
                <a:latin typeface="Calibri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56270" y="4786322"/>
            <a:ext cx="2178741" cy="1458148"/>
            <a:chOff x="3556270" y="4786322"/>
            <a:chExt cx="2178741" cy="1458148"/>
          </a:xfrm>
        </p:grpSpPr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3556270" y="5894430"/>
              <a:ext cx="15716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78" name="AutoShape 29"/>
            <p:cNvSpPr>
              <a:spLocks noChangeArrowheads="1"/>
            </p:cNvSpPr>
            <p:nvPr/>
          </p:nvSpPr>
          <p:spPr bwMode="auto">
            <a:xfrm rot="5400000">
              <a:off x="5097248" y="5606707"/>
              <a:ext cx="684019" cy="591507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3600">
                <a:latin typeface="Calibri" pitchFamily="34" charset="0"/>
              </a:endParaRPr>
            </a:p>
          </p:txBody>
        </p:sp>
        <p:sp>
          <p:nvSpPr>
            <p:cNvPr id="79" name="TextBox 78"/>
            <p:cNvSpPr txBox="1">
              <a:spLocks noChangeArrowheads="1"/>
            </p:cNvSpPr>
            <p:nvPr/>
          </p:nvSpPr>
          <p:spPr bwMode="auto">
            <a:xfrm>
              <a:off x="3723790" y="4786322"/>
              <a:ext cx="12859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 smtClean="0">
                  <a:latin typeface="Calibri" pitchFamily="34" charset="0"/>
                </a:rPr>
                <a:t>x</a:t>
              </a:r>
              <a:r>
                <a:rPr lang="id-ID" sz="6000" b="1" dirty="0" smtClean="0">
                  <a:latin typeface="Calibri" pitchFamily="34" charset="0"/>
                </a:rPr>
                <a:t>+y</a:t>
              </a:r>
              <a:endParaRPr lang="en-US" sz="6000" b="1" dirty="0">
                <a:latin typeface="Calibri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738271" y="5372169"/>
            <a:ext cx="2845269" cy="1015663"/>
            <a:chOff x="5738271" y="5372169"/>
            <a:chExt cx="2845269" cy="1015663"/>
          </a:xfrm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5738271" y="5768116"/>
              <a:ext cx="262490" cy="26252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 sz="3600">
                <a:latin typeface="Calibri" pitchFamily="34" charset="0"/>
              </a:endParaRPr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>
              <a:off x="6030635" y="5908548"/>
              <a:ext cx="58730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3600"/>
            </a:p>
          </p:txBody>
        </p:sp>
        <p:sp>
          <p:nvSpPr>
            <p:cNvPr id="83" name="TextBox 32"/>
            <p:cNvSpPr txBox="1">
              <a:spLocks noChangeArrowheads="1"/>
            </p:cNvSpPr>
            <p:nvPr/>
          </p:nvSpPr>
          <p:spPr bwMode="auto">
            <a:xfrm>
              <a:off x="6617937" y="5372169"/>
              <a:ext cx="196560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(</a:t>
              </a:r>
              <a:r>
                <a:rPr lang="en-US" sz="6000" b="1" dirty="0" smtClean="0">
                  <a:latin typeface="Calibri" pitchFamily="34" charset="0"/>
                </a:rPr>
                <a:t>x</a:t>
              </a:r>
              <a:r>
                <a:rPr lang="id-ID" sz="6000" b="1" dirty="0" smtClean="0">
                  <a:latin typeface="Calibri" pitchFamily="34" charset="0"/>
                </a:rPr>
                <a:t>+y)’</a:t>
              </a:r>
              <a:endParaRPr lang="en-US" sz="6000" b="1" dirty="0">
                <a:latin typeface="Calibri" pitchFamily="34" charset="0"/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428596" y="4500570"/>
            <a:ext cx="3571900" cy="192882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</a:t>
            </a:r>
          </a:p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OR</a:t>
            </a:r>
            <a:endParaRPr lang="id-ID" sz="6000" b="1" dirty="0">
              <a:solidFill>
                <a:schemeClr val="tx1"/>
              </a:solidFill>
            </a:endParaRPr>
          </a:p>
        </p:txBody>
      </p:sp>
      <p:cxnSp>
        <p:nvCxnSpPr>
          <p:cNvPr id="85" name="Elbow Connector 84"/>
          <p:cNvCxnSpPr>
            <a:stCxn id="84" idx="0"/>
          </p:cNvCxnSpPr>
          <p:nvPr/>
        </p:nvCxnSpPr>
        <p:spPr>
          <a:xfrm rot="5400000" flipH="1" flipV="1">
            <a:off x="1643042" y="3500438"/>
            <a:ext cx="1571636" cy="428628"/>
          </a:xfrm>
          <a:prstGeom prst="bentConnector3">
            <a:avLst>
              <a:gd name="adj1" fmla="val 50000"/>
            </a:avLst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072066" y="4500570"/>
            <a:ext cx="3571900" cy="192882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</a:t>
            </a:r>
          </a:p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NOT</a:t>
            </a:r>
            <a:endParaRPr lang="id-ID" sz="6000" b="1" dirty="0">
              <a:solidFill>
                <a:schemeClr val="tx1"/>
              </a:solidFill>
            </a:endParaRPr>
          </a:p>
        </p:txBody>
      </p:sp>
      <p:cxnSp>
        <p:nvCxnSpPr>
          <p:cNvPr id="87" name="Elbow Connector 86"/>
          <p:cNvCxnSpPr>
            <a:stCxn id="86" idx="0"/>
          </p:cNvCxnSpPr>
          <p:nvPr/>
        </p:nvCxnSpPr>
        <p:spPr>
          <a:xfrm rot="16200000" flipV="1">
            <a:off x="5357818" y="3000372"/>
            <a:ext cx="1500198" cy="1500198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58 2.59259E-6 L -0.23594 2.59259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50" grpId="0" animBg="1"/>
      <p:bldP spid="50" grpId="1" animBg="1"/>
      <p:bldP spid="66" grpId="0" animBg="1"/>
      <p:bldP spid="84" grpId="0" animBg="1"/>
      <p:bldP spid="84" grpId="1" animBg="1"/>
      <p:bldP spid="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714480" y="1571612"/>
            <a:ext cx="6786610" cy="162719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b="1" dirty="0" smtClean="0">
                <a:solidFill>
                  <a:srgbClr val="FFC000"/>
                </a:solidFill>
              </a:rPr>
              <a:t>Merupakan gerbang exclusive OR</a:t>
            </a:r>
            <a:endParaRPr lang="id-ID" sz="5400" b="1" dirty="0">
              <a:solidFill>
                <a:srgbClr val="FFC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01478" y="255854"/>
            <a:ext cx="6328107" cy="10715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 XOR</a:t>
            </a:r>
            <a:endParaRPr lang="id-ID" sz="6000" b="1" dirty="0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5400000">
            <a:off x="6929454" y="275604"/>
            <a:ext cx="1044429" cy="1044429"/>
          </a:xfrm>
          <a:prstGeom prst="blockArc">
            <a:avLst>
              <a:gd name="adj1" fmla="val 10800000"/>
              <a:gd name="adj2" fmla="val 70203"/>
              <a:gd name="adj3" fmla="val 1774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547" y="320008"/>
            <a:ext cx="987283" cy="987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3</a:t>
            </a:r>
            <a:endParaRPr lang="id-ID" sz="60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2844" y="214290"/>
            <a:ext cx="2438056" cy="1214446"/>
            <a:chOff x="357157" y="357166"/>
            <a:chExt cx="2438056" cy="1214446"/>
          </a:xfrm>
        </p:grpSpPr>
        <p:sp>
          <p:nvSpPr>
            <p:cNvPr id="22" name="Rectangle 21"/>
            <p:cNvSpPr/>
            <p:nvPr/>
          </p:nvSpPr>
          <p:spPr>
            <a:xfrm>
              <a:off x="1510880" y="782222"/>
              <a:ext cx="303611" cy="3036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19" name="Block Arc 18"/>
            <p:cNvSpPr/>
            <p:nvPr/>
          </p:nvSpPr>
          <p:spPr>
            <a:xfrm rot="16200000">
              <a:off x="1750784" y="417888"/>
              <a:ext cx="1044429" cy="1044429"/>
            </a:xfrm>
            <a:prstGeom prst="blockArc">
              <a:avLst>
                <a:gd name="adj1" fmla="val 10800000"/>
                <a:gd name="adj2" fmla="val 70203"/>
                <a:gd name="adj3" fmla="val 17749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357157" y="357166"/>
              <a:ext cx="1214446" cy="1214446"/>
            </a:xfrm>
            <a:prstGeom prst="donut">
              <a:avLst>
                <a:gd name="adj" fmla="val 15875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14414" y="3571876"/>
            <a:ext cx="7273062" cy="2087233"/>
            <a:chOff x="428596" y="3842097"/>
            <a:chExt cx="7273062" cy="2087233"/>
          </a:xfrm>
        </p:grpSpPr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428596" y="3842097"/>
              <a:ext cx="53893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latin typeface="Calibri" pitchFamily="34" charset="0"/>
                </a:rPr>
                <a:t>x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28662" y="3929058"/>
              <a:ext cx="4786078" cy="2000272"/>
              <a:chOff x="3596230" y="4286256"/>
              <a:chExt cx="2734872" cy="1143000"/>
            </a:xfrm>
          </p:grpSpPr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5592914" y="4816196"/>
                <a:ext cx="738188" cy="0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b="1"/>
              </a:p>
            </p:txBody>
          </p:sp>
          <p:sp>
            <p:nvSpPr>
              <p:cNvPr id="32" name="Arc 12"/>
              <p:cNvSpPr>
                <a:spLocks/>
              </p:cNvSpPr>
              <p:nvPr/>
            </p:nvSpPr>
            <p:spPr bwMode="auto">
              <a:xfrm rot="2700000">
                <a:off x="3785708" y="4449215"/>
                <a:ext cx="806824" cy="8058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b="1">
                  <a:latin typeface="Calibri" pitchFamily="34" charset="0"/>
                </a:endParaRPr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4203111" y="4286256"/>
                <a:ext cx="1410284" cy="537882"/>
              </a:xfrm>
              <a:custGeom>
                <a:avLst/>
                <a:gdLst>
                  <a:gd name="T0" fmla="*/ 0 w 1008"/>
                  <a:gd name="T1" fmla="*/ 0 h 384"/>
                  <a:gd name="T2" fmla="*/ 528 w 1008"/>
                  <a:gd name="T3" fmla="*/ 96 h 384"/>
                  <a:gd name="T4" fmla="*/ 1008 w 1008"/>
                  <a:gd name="T5" fmla="*/ 384 h 384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384"/>
                  <a:gd name="T11" fmla="*/ 1008 w 100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384">
                    <a:moveTo>
                      <a:pt x="0" y="0"/>
                    </a:moveTo>
                    <a:cubicBezTo>
                      <a:pt x="180" y="16"/>
                      <a:pt x="360" y="32"/>
                      <a:pt x="528" y="96"/>
                    </a:cubicBezTo>
                    <a:cubicBezTo>
                      <a:pt x="696" y="160"/>
                      <a:pt x="852" y="272"/>
                      <a:pt x="1008" y="384"/>
                    </a:cubicBezTo>
                  </a:path>
                </a:pathLst>
              </a:cu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b="1">
                  <a:latin typeface="Calibri" pitchFamily="34" charset="0"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 flipV="1">
                <a:off x="4203111" y="4824138"/>
                <a:ext cx="1410284" cy="605118"/>
              </a:xfrm>
              <a:custGeom>
                <a:avLst/>
                <a:gdLst>
                  <a:gd name="T0" fmla="*/ 0 w 1008"/>
                  <a:gd name="T1" fmla="*/ 0 h 384"/>
                  <a:gd name="T2" fmla="*/ 528 w 1008"/>
                  <a:gd name="T3" fmla="*/ 153 h 384"/>
                  <a:gd name="T4" fmla="*/ 1008 w 1008"/>
                  <a:gd name="T5" fmla="*/ 615 h 384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384"/>
                  <a:gd name="T11" fmla="*/ 1008 w 1008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384">
                    <a:moveTo>
                      <a:pt x="0" y="0"/>
                    </a:moveTo>
                    <a:cubicBezTo>
                      <a:pt x="180" y="16"/>
                      <a:pt x="360" y="32"/>
                      <a:pt x="528" y="96"/>
                    </a:cubicBezTo>
                    <a:cubicBezTo>
                      <a:pt x="696" y="160"/>
                      <a:pt x="852" y="272"/>
                      <a:pt x="1008" y="384"/>
                    </a:cubicBezTo>
                  </a:path>
                </a:pathLst>
              </a:cu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b="1">
                  <a:latin typeface="Calibri" pitchFamily="34" charset="0"/>
                </a:endParaRPr>
              </a:p>
            </p:txBody>
          </p:sp>
          <p:sp>
            <p:nvSpPr>
              <p:cNvPr id="35" name="Arc 12"/>
              <p:cNvSpPr>
                <a:spLocks/>
              </p:cNvSpPr>
              <p:nvPr/>
            </p:nvSpPr>
            <p:spPr bwMode="auto">
              <a:xfrm rot="2700000">
                <a:off x="3595756" y="4449214"/>
                <a:ext cx="806824" cy="8058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b="1">
                  <a:latin typeface="Calibri" pitchFamily="34" charset="0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3613432" y="4572008"/>
                <a:ext cx="738188" cy="0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b="1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3613432" y="5143512"/>
                <a:ext cx="738188" cy="0"/>
              </a:xfrm>
              <a:prstGeom prst="line">
                <a:avLst/>
              </a:prstGeom>
              <a:noFill/>
              <a:ln w="1143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b="1"/>
              </a:p>
            </p:txBody>
          </p:sp>
        </p:grpSp>
        <p:sp>
          <p:nvSpPr>
            <p:cNvPr id="39" name="TextBox 32"/>
            <p:cNvSpPr txBox="1">
              <a:spLocks noChangeArrowheads="1"/>
            </p:cNvSpPr>
            <p:nvPr/>
          </p:nvSpPr>
          <p:spPr bwMode="auto">
            <a:xfrm>
              <a:off x="428596" y="4786322"/>
              <a:ext cx="5485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y</a:t>
              </a:r>
              <a:endParaRPr lang="en-US" sz="6000" b="1" dirty="0">
                <a:latin typeface="Calibri" pitchFamily="34" charset="0"/>
              </a:endParaRPr>
            </a:p>
          </p:txBody>
        </p:sp>
        <p:sp>
          <p:nvSpPr>
            <p:cNvPr id="40" name="TextBox 32"/>
            <p:cNvSpPr txBox="1">
              <a:spLocks noChangeArrowheads="1"/>
            </p:cNvSpPr>
            <p:nvPr/>
          </p:nvSpPr>
          <p:spPr bwMode="auto">
            <a:xfrm>
              <a:off x="5857884" y="4286256"/>
              <a:ext cx="184377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x </a:t>
              </a:r>
              <a:r>
                <a:rPr lang="id-ID" sz="6000" b="1" dirty="0" smtClean="0">
                  <a:latin typeface="Calibri" pitchFamily="34" charset="0"/>
                  <a:sym typeface="Symbol"/>
                </a:rPr>
                <a:t></a:t>
              </a:r>
              <a:r>
                <a:rPr lang="id-ID" sz="6000" b="1" dirty="0" smtClean="0">
                  <a:latin typeface="Calibri" pitchFamily="34" charset="0"/>
                </a:rPr>
                <a:t> y</a:t>
              </a:r>
              <a:endParaRPr lang="en-US" sz="60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2910" y="928670"/>
          <a:ext cx="7286676" cy="5214975"/>
        </p:xfrm>
        <a:graphic>
          <a:graphicData uri="http://schemas.openxmlformats.org/drawingml/2006/table">
            <a:tbl>
              <a:tblPr/>
              <a:tblGrid>
                <a:gridCol w="3643338"/>
                <a:gridCol w="3643338"/>
              </a:tblGrid>
              <a:tr h="1042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1. HK. KOMUTATIF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A + B = B + A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A .  </a:t>
                      </a:r>
                      <a:r>
                        <a:rPr lang="en-US" sz="1200" dirty="0" smtClean="0"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= B  . A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6. HK. IDENTITAS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A + A = 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A  . A = 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2. HK. ASSOSIATIF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(A+B)+C = A+(B+C)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(A.B) . C = A . (B.C)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 smtClean="0">
                          <a:latin typeface="Comic Sans MS"/>
                          <a:ea typeface="Times New Roman"/>
                        </a:rPr>
                        <a:t>7.</a:t>
                      </a:r>
                      <a:r>
                        <a:rPr lang="id-ID" sz="1200" dirty="0" smtClean="0">
                          <a:latin typeface="Comic Sans MS"/>
                          <a:ea typeface="Times New Roman"/>
                        </a:rPr>
                        <a:t>HUKUM IDENTITAS</a:t>
                      </a:r>
                      <a:r>
                        <a:rPr lang="id-ID" sz="1200" baseline="0" dirty="0" smtClean="0">
                          <a:latin typeface="Comic Sans MS"/>
                          <a:ea typeface="Times New Roman"/>
                        </a:rPr>
                        <a:t> DAN  DOMINASI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0 + A = A ----- 1. A = A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1 + A = 1 ----- 0 . A = 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3. HK. DISTRIBUTIF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A . (B+C) = A.B + A.C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A + (B.C) = (A+B) . (A+C)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 smtClean="0">
                          <a:latin typeface="Comic Sans MS"/>
                          <a:ea typeface="Times New Roman"/>
                        </a:rPr>
                        <a:t>8.</a:t>
                      </a:r>
                      <a:r>
                        <a:rPr lang="id-ID" sz="1200" dirty="0" smtClean="0">
                          <a:latin typeface="Comic Sans MS"/>
                          <a:ea typeface="Times New Roman"/>
                        </a:rPr>
                        <a:t>HUKUM  KOMPLEMEN 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A’ + A = 1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A’ .  A  =0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4. HK. NEGASI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( A’ ) = A’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(A’)’  = A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 smtClean="0">
                          <a:latin typeface="Comic Sans MS"/>
                          <a:ea typeface="Times New Roman"/>
                        </a:rPr>
                        <a:t>9.</a:t>
                      </a:r>
                      <a:r>
                        <a:rPr lang="id-ID" sz="1200" dirty="0" smtClean="0">
                          <a:latin typeface="Comic Sans MS"/>
                          <a:ea typeface="Times New Roman"/>
                        </a:rPr>
                        <a:t>HUKUM</a:t>
                      </a:r>
                      <a:r>
                        <a:rPr lang="id-ID" sz="1200" baseline="0" dirty="0" smtClean="0">
                          <a:latin typeface="Comic Sans MS"/>
                          <a:ea typeface="Times New Roman"/>
                        </a:rPr>
                        <a:t> 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A + A’ . B = A + B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A . (A + B)= A . B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2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5. HK. ABRSORPSI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A+ A.B  = 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>
                          <a:latin typeface="Comic Sans MS"/>
                          <a:ea typeface="Times New Roman"/>
                        </a:rPr>
                        <a:t>A.(A+B) = 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10. DE MORGAN’S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( A+ B )’  = A’ . B’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200" dirty="0">
                          <a:latin typeface="Comic Sans MS"/>
                          <a:ea typeface="Times New Roman"/>
                        </a:rPr>
                        <a:t>( A . B )’  = A’ + B’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Pentagon 3"/>
          <p:cNvSpPr/>
          <p:nvPr/>
        </p:nvSpPr>
        <p:spPr>
          <a:xfrm>
            <a:off x="0" y="0"/>
            <a:ext cx="3786182" cy="8572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TEOREMA BOOLEAN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601478" y="255854"/>
            <a:ext cx="6328107" cy="10715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Gerbang XNOR</a:t>
            </a:r>
            <a:endParaRPr lang="id-ID" sz="6000" b="1" dirty="0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5400000">
            <a:off x="6929454" y="275604"/>
            <a:ext cx="1044429" cy="1044429"/>
          </a:xfrm>
          <a:prstGeom prst="blockArc">
            <a:avLst>
              <a:gd name="adj1" fmla="val 10800000"/>
              <a:gd name="adj2" fmla="val 70203"/>
              <a:gd name="adj3" fmla="val 1774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547" y="320008"/>
            <a:ext cx="987283" cy="9872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4</a:t>
            </a:r>
            <a:endParaRPr lang="id-ID" sz="6000" b="1" dirty="0">
              <a:solidFill>
                <a:schemeClr val="tx1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42844" y="214290"/>
            <a:ext cx="2438056" cy="1214446"/>
            <a:chOff x="357157" y="357166"/>
            <a:chExt cx="2438056" cy="1214446"/>
          </a:xfrm>
        </p:grpSpPr>
        <p:sp>
          <p:nvSpPr>
            <p:cNvPr id="22" name="Rectangle 21"/>
            <p:cNvSpPr/>
            <p:nvPr/>
          </p:nvSpPr>
          <p:spPr>
            <a:xfrm>
              <a:off x="1510880" y="782222"/>
              <a:ext cx="303611" cy="30361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19" name="Block Arc 18"/>
            <p:cNvSpPr/>
            <p:nvPr/>
          </p:nvSpPr>
          <p:spPr>
            <a:xfrm rot="16200000">
              <a:off x="1750784" y="417888"/>
              <a:ext cx="1044429" cy="1044429"/>
            </a:xfrm>
            <a:prstGeom prst="blockArc">
              <a:avLst>
                <a:gd name="adj1" fmla="val 10800000"/>
                <a:gd name="adj2" fmla="val 70203"/>
                <a:gd name="adj3" fmla="val 17749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  <p:sp>
          <p:nvSpPr>
            <p:cNvPr id="21" name="Donut 20"/>
            <p:cNvSpPr/>
            <p:nvPr/>
          </p:nvSpPr>
          <p:spPr>
            <a:xfrm>
              <a:off x="357157" y="357166"/>
              <a:ext cx="1214446" cy="1214446"/>
            </a:xfrm>
            <a:prstGeom prst="donut">
              <a:avLst>
                <a:gd name="adj" fmla="val 15875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7590" y="1913271"/>
            <a:ext cx="8362128" cy="2087233"/>
            <a:chOff x="357158" y="1928802"/>
            <a:chExt cx="8362128" cy="2087233"/>
          </a:xfrm>
        </p:grpSpPr>
        <p:sp>
          <p:nvSpPr>
            <p:cNvPr id="29" name="TextBox 32"/>
            <p:cNvSpPr txBox="1">
              <a:spLocks noChangeArrowheads="1"/>
            </p:cNvSpPr>
            <p:nvPr/>
          </p:nvSpPr>
          <p:spPr bwMode="auto">
            <a:xfrm>
              <a:off x="357158" y="1928802"/>
              <a:ext cx="53893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908408" y="2943168"/>
              <a:ext cx="1291843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b="1"/>
            </a:p>
          </p:txBody>
        </p:sp>
        <p:sp>
          <p:nvSpPr>
            <p:cNvPr id="32" name="Arc 12"/>
            <p:cNvSpPr>
              <a:spLocks/>
            </p:cNvSpPr>
            <p:nvPr/>
          </p:nvSpPr>
          <p:spPr bwMode="auto">
            <a:xfrm rot="2700000">
              <a:off x="1188814" y="2300944"/>
              <a:ext cx="1411958" cy="14102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 b="1">
                <a:latin typeface="Calibri" pitchFamily="34" charset="0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1919277" y="2015763"/>
              <a:ext cx="2468024" cy="941304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96 h 384"/>
                <a:gd name="T4" fmla="*/ 1008 w 1008"/>
                <a:gd name="T5" fmla="*/ 384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b="1">
                <a:latin typeface="Calibri" pitchFamily="34" charset="0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 flipV="1">
              <a:off x="1919277" y="2957067"/>
              <a:ext cx="2468024" cy="1058968"/>
            </a:xfrm>
            <a:custGeom>
              <a:avLst/>
              <a:gdLst>
                <a:gd name="T0" fmla="*/ 0 w 1008"/>
                <a:gd name="T1" fmla="*/ 0 h 384"/>
                <a:gd name="T2" fmla="*/ 528 w 1008"/>
                <a:gd name="T3" fmla="*/ 153 h 384"/>
                <a:gd name="T4" fmla="*/ 1008 w 1008"/>
                <a:gd name="T5" fmla="*/ 615 h 384"/>
                <a:gd name="T6" fmla="*/ 0 60000 65536"/>
                <a:gd name="T7" fmla="*/ 0 60000 65536"/>
                <a:gd name="T8" fmla="*/ 0 60000 65536"/>
                <a:gd name="T9" fmla="*/ 0 w 1008"/>
                <a:gd name="T10" fmla="*/ 0 h 384"/>
                <a:gd name="T11" fmla="*/ 1008 w 100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384">
                  <a:moveTo>
                    <a:pt x="0" y="0"/>
                  </a:moveTo>
                  <a:cubicBezTo>
                    <a:pt x="180" y="16"/>
                    <a:pt x="360" y="32"/>
                    <a:pt x="528" y="96"/>
                  </a:cubicBezTo>
                  <a:cubicBezTo>
                    <a:pt x="696" y="160"/>
                    <a:pt x="852" y="272"/>
                    <a:pt x="1008" y="384"/>
                  </a:cubicBezTo>
                </a:path>
              </a:pathLst>
            </a:cu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b="1">
                <a:latin typeface="Calibri" pitchFamily="34" charset="0"/>
              </a:endParaRPr>
            </a:p>
          </p:txBody>
        </p:sp>
        <p:sp>
          <p:nvSpPr>
            <p:cNvPr id="35" name="Arc 12"/>
            <p:cNvSpPr>
              <a:spLocks/>
            </p:cNvSpPr>
            <p:nvPr/>
          </p:nvSpPr>
          <p:spPr bwMode="auto">
            <a:xfrm rot="2700000">
              <a:off x="856394" y="2300943"/>
              <a:ext cx="1411958" cy="14102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 b="1">
                <a:latin typeface="Calibri" pitchFamily="34" charset="0"/>
              </a:endParaRPr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887328" y="2515835"/>
              <a:ext cx="1291843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b="1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887328" y="3515978"/>
              <a:ext cx="1291843" cy="0"/>
            </a:xfrm>
            <a:prstGeom prst="line">
              <a:avLst/>
            </a:prstGeom>
            <a:noFill/>
            <a:ln w="1143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b="1"/>
            </a:p>
          </p:txBody>
        </p:sp>
        <p:sp>
          <p:nvSpPr>
            <p:cNvPr id="39" name="TextBox 32"/>
            <p:cNvSpPr txBox="1">
              <a:spLocks noChangeArrowheads="1"/>
            </p:cNvSpPr>
            <p:nvPr/>
          </p:nvSpPr>
          <p:spPr bwMode="auto">
            <a:xfrm>
              <a:off x="357158" y="2873027"/>
              <a:ext cx="54854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y</a:t>
              </a:r>
              <a:endParaRPr lang="en-US" sz="6000" b="1" dirty="0">
                <a:latin typeface="Calibri" pitchFamily="34" charset="0"/>
              </a:endParaRPr>
            </a:p>
          </p:txBody>
        </p:sp>
        <p:sp>
          <p:nvSpPr>
            <p:cNvPr id="40" name="TextBox 32"/>
            <p:cNvSpPr txBox="1">
              <a:spLocks noChangeArrowheads="1"/>
            </p:cNvSpPr>
            <p:nvPr/>
          </p:nvSpPr>
          <p:spPr bwMode="auto">
            <a:xfrm>
              <a:off x="6215074" y="2372961"/>
              <a:ext cx="250421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6000" b="1" dirty="0" smtClean="0">
                  <a:latin typeface="Calibri" pitchFamily="34" charset="0"/>
                </a:rPr>
                <a:t>(x </a:t>
              </a:r>
              <a:r>
                <a:rPr lang="id-ID" sz="6000" b="1" dirty="0" smtClean="0">
                  <a:latin typeface="Calibri" pitchFamily="34" charset="0"/>
                  <a:sym typeface="Symbol"/>
                </a:rPr>
                <a:t></a:t>
              </a:r>
              <a:r>
                <a:rPr lang="id-ID" sz="6000" b="1" dirty="0" smtClean="0">
                  <a:latin typeface="Calibri" pitchFamily="34" charset="0"/>
                </a:rPr>
                <a:t> y)’</a:t>
              </a:r>
              <a:endParaRPr lang="en-US" sz="6000" b="1" dirty="0">
                <a:latin typeface="Calibri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429124" y="2714620"/>
              <a:ext cx="428628" cy="428628"/>
            </a:xfrm>
            <a:prstGeom prst="ellipse">
              <a:avLst/>
            </a:prstGeom>
            <a:noFill/>
            <a:ln w="1143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-76200" y="5943600"/>
            <a:ext cx="5943600" cy="85407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400" b="1" dirty="0" smtClean="0">
                <a:solidFill>
                  <a:schemeClr val="tx1"/>
                </a:solidFill>
              </a:rPr>
              <a:t>Contoh Soal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-76200" y="5943600"/>
            <a:ext cx="8382000" cy="914400"/>
          </a:xfrm>
          <a:prstGeom prst="roundRect">
            <a:avLst/>
          </a:prstGeom>
          <a:solidFill>
            <a:srgbClr val="99FF6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b="1" dirty="0" smtClean="0">
                <a:solidFill>
                  <a:schemeClr val="tx1"/>
                </a:solidFill>
              </a:rPr>
              <a:t>Nyatakan fungsi f(x,y) = ((x+y)’+(xy)’)’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-76200" y="5943600"/>
            <a:ext cx="8382000" cy="914400"/>
          </a:xfrm>
          <a:prstGeom prst="roundRect">
            <a:avLst/>
          </a:prstGeom>
          <a:solidFill>
            <a:srgbClr val="99FF6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b="1" dirty="0" smtClean="0">
                <a:solidFill>
                  <a:schemeClr val="tx1"/>
                </a:solidFill>
              </a:rPr>
              <a:t>kedalam rangkaian logika yang paling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-76200" y="5929330"/>
            <a:ext cx="8382000" cy="1357322"/>
          </a:xfrm>
          <a:prstGeom prst="roundRect">
            <a:avLst/>
          </a:prstGeom>
          <a:solidFill>
            <a:srgbClr val="99FF66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b="1" dirty="0" smtClean="0">
                <a:solidFill>
                  <a:schemeClr val="tx1"/>
                </a:solidFill>
              </a:rPr>
              <a:t>Sederhana (menggunakan jumlah gerbang logika yang paling sedikit)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5400000">
            <a:off x="-552450" y="5776912"/>
            <a:ext cx="1104900" cy="371476"/>
            <a:chOff x="114" y="816"/>
            <a:chExt cx="3636" cy="134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5380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5381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5378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5379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377" name="Oval 56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5400000" flipH="1">
            <a:off x="-552450" y="6577012"/>
            <a:ext cx="1104900" cy="371476"/>
            <a:chOff x="114" y="816"/>
            <a:chExt cx="3636" cy="134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5373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5374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5371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5372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370" name="Oval 64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3.21313E-6 L 0.05417 -0.827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1.16505E-6 L 0.05416 -0.6324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1.16505E-6 L 0.05417 -0.4771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1.16505E-6 L 0.05417 -0.3217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806568" y="866324"/>
            <a:ext cx="6805428" cy="5777386"/>
            <a:chOff x="806568" y="866324"/>
            <a:chExt cx="6805428" cy="5777386"/>
          </a:xfrm>
        </p:grpSpPr>
        <p:sp>
          <p:nvSpPr>
            <p:cNvPr id="3" name="TextBox 32"/>
            <p:cNvSpPr txBox="1">
              <a:spLocks noChangeArrowheads="1"/>
            </p:cNvSpPr>
            <p:nvPr/>
          </p:nvSpPr>
          <p:spPr bwMode="auto">
            <a:xfrm>
              <a:off x="806568" y="866324"/>
              <a:ext cx="4413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Calibri" pitchFamily="34" charset="0"/>
                </a:rPr>
                <a:t>x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000100" y="1500173"/>
              <a:ext cx="6611896" cy="5143537"/>
              <a:chOff x="1000098" y="1357298"/>
              <a:chExt cx="6611896" cy="5143537"/>
            </a:xfrm>
          </p:grpSpPr>
          <p:sp>
            <p:nvSpPr>
              <p:cNvPr id="2" name="AutoShape 8"/>
              <p:cNvSpPr>
                <a:spLocks noChangeArrowheads="1"/>
              </p:cNvSpPr>
              <p:nvPr/>
            </p:nvSpPr>
            <p:spPr bwMode="auto">
              <a:xfrm>
                <a:off x="1684193" y="1584654"/>
                <a:ext cx="728143" cy="693710"/>
              </a:xfrm>
              <a:prstGeom prst="flowChartDelay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319613" y="2906257"/>
                <a:ext cx="1165636" cy="729155"/>
                <a:chOff x="1660" y="1824"/>
                <a:chExt cx="1306" cy="816"/>
              </a:xfrm>
            </p:grpSpPr>
            <p:sp>
              <p:nvSpPr>
                <p:cNvPr id="5" name="Arc 12"/>
                <p:cNvSpPr>
                  <a:spLocks/>
                </p:cNvSpPr>
                <p:nvPr/>
              </p:nvSpPr>
              <p:spPr bwMode="auto">
                <a:xfrm rot="2700000">
                  <a:off x="1660" y="1940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6" name="Freeform 21"/>
                <p:cNvSpPr>
                  <a:spLocks/>
                </p:cNvSpPr>
                <p:nvPr/>
              </p:nvSpPr>
              <p:spPr bwMode="auto">
                <a:xfrm>
                  <a:off x="1958" y="1824"/>
                  <a:ext cx="1008" cy="384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96 h 384"/>
                    <a:gd name="T4" fmla="*/ 1008 w 1008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7" name="Freeform 22"/>
                <p:cNvSpPr>
                  <a:spLocks/>
                </p:cNvSpPr>
                <p:nvPr/>
              </p:nvSpPr>
              <p:spPr bwMode="auto">
                <a:xfrm flipV="1">
                  <a:off x="1958" y="2208"/>
                  <a:ext cx="1008" cy="432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172 h 384"/>
                    <a:gd name="T4" fmla="*/ 1008 w 1008"/>
                    <a:gd name="T5" fmla="*/ 692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3233659" y="1753218"/>
                <a:ext cx="419264" cy="387870"/>
                <a:chOff x="4205592" y="5223164"/>
                <a:chExt cx="656616" cy="608013"/>
              </a:xfrm>
            </p:grpSpPr>
            <p:sp>
              <p:nvSpPr>
                <p:cNvPr id="9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4164232" y="5264524"/>
                  <a:ext cx="608013" cy="525294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10" name="Oval 30"/>
                <p:cNvSpPr>
                  <a:spLocks noChangeArrowheads="1"/>
                </p:cNvSpPr>
                <p:nvPr/>
              </p:nvSpPr>
              <p:spPr bwMode="auto">
                <a:xfrm>
                  <a:off x="4730885" y="5458701"/>
                  <a:ext cx="131323" cy="13146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1410758" y="2131524"/>
                <a:ext cx="27343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-320997" y="2678394"/>
                <a:ext cx="2643206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89662" y="2678394"/>
                <a:ext cx="2643206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000606" y="1721372"/>
                <a:ext cx="683588" cy="253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410758" y="3498700"/>
                <a:ext cx="27343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000606" y="3088547"/>
                <a:ext cx="683588" cy="253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413354" y="1949234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413354" y="3250249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60"/>
              <p:cNvGrpSpPr>
                <a:grpSpLocks/>
              </p:cNvGrpSpPr>
              <p:nvPr/>
            </p:nvGrpSpPr>
            <p:grpSpPr bwMode="auto">
              <a:xfrm>
                <a:off x="3233659" y="3063563"/>
                <a:ext cx="419264" cy="387870"/>
                <a:chOff x="4205592" y="5223164"/>
                <a:chExt cx="656616" cy="608013"/>
              </a:xfrm>
            </p:grpSpPr>
            <p:sp>
              <p:nvSpPr>
                <p:cNvPr id="26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4164232" y="5264524"/>
                  <a:ext cx="608013" cy="525294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27" name="Oval 30"/>
                <p:cNvSpPr>
                  <a:spLocks noChangeArrowheads="1"/>
                </p:cNvSpPr>
                <p:nvPr/>
              </p:nvSpPr>
              <p:spPr bwMode="auto">
                <a:xfrm>
                  <a:off x="4730885" y="5458701"/>
                  <a:ext cx="131323" cy="13146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3643812" y="1949234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643812" y="3250249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4238959" y="2133722"/>
                <a:ext cx="410153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4238959" y="3065254"/>
                <a:ext cx="410153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464118" y="2313814"/>
                <a:ext cx="273435" cy="3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464118" y="2881273"/>
                <a:ext cx="273435" cy="3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23"/>
              <p:cNvGrpSpPr>
                <a:grpSpLocks/>
              </p:cNvGrpSpPr>
              <p:nvPr/>
            </p:nvGrpSpPr>
            <p:grpSpPr bwMode="auto">
              <a:xfrm>
                <a:off x="4418545" y="2222669"/>
                <a:ext cx="1165636" cy="729155"/>
                <a:chOff x="1660" y="1824"/>
                <a:chExt cx="1306" cy="816"/>
              </a:xfrm>
            </p:grpSpPr>
            <p:sp>
              <p:nvSpPr>
                <p:cNvPr id="43" name="Arc 12"/>
                <p:cNvSpPr>
                  <a:spLocks/>
                </p:cNvSpPr>
                <p:nvPr/>
              </p:nvSpPr>
              <p:spPr bwMode="auto">
                <a:xfrm rot="2700000">
                  <a:off x="1660" y="1940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44" name="Freeform 21"/>
                <p:cNvSpPr>
                  <a:spLocks/>
                </p:cNvSpPr>
                <p:nvPr/>
              </p:nvSpPr>
              <p:spPr bwMode="auto">
                <a:xfrm>
                  <a:off x="1958" y="1824"/>
                  <a:ext cx="1008" cy="384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96 h 384"/>
                    <a:gd name="T4" fmla="*/ 1008 w 1008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45" name="Freeform 22"/>
                <p:cNvSpPr>
                  <a:spLocks/>
                </p:cNvSpPr>
                <p:nvPr/>
              </p:nvSpPr>
              <p:spPr bwMode="auto">
                <a:xfrm flipV="1">
                  <a:off x="1958" y="2208"/>
                  <a:ext cx="1008" cy="432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172 h 384"/>
                    <a:gd name="T4" fmla="*/ 1008 w 1008"/>
                    <a:gd name="T5" fmla="*/ 692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6" name="Group 60"/>
              <p:cNvGrpSpPr>
                <a:grpSpLocks/>
              </p:cNvGrpSpPr>
              <p:nvPr/>
            </p:nvGrpSpPr>
            <p:grpSpPr bwMode="auto">
              <a:xfrm>
                <a:off x="6381536" y="2362759"/>
                <a:ext cx="419264" cy="387870"/>
                <a:chOff x="4205592" y="5223164"/>
                <a:chExt cx="656616" cy="608013"/>
              </a:xfrm>
            </p:grpSpPr>
            <p:sp>
              <p:nvSpPr>
                <p:cNvPr id="47" name="AutoShape 29"/>
                <p:cNvSpPr>
                  <a:spLocks noChangeArrowheads="1"/>
                </p:cNvSpPr>
                <p:nvPr/>
              </p:nvSpPr>
              <p:spPr bwMode="auto">
                <a:xfrm rot="5400000">
                  <a:off x="4164232" y="5264524"/>
                  <a:ext cx="608013" cy="525294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48" name="Oval 30"/>
                <p:cNvSpPr>
                  <a:spLocks noChangeArrowheads="1"/>
                </p:cNvSpPr>
                <p:nvPr/>
              </p:nvSpPr>
              <p:spPr bwMode="auto">
                <a:xfrm>
                  <a:off x="4730885" y="5458701"/>
                  <a:ext cx="131323" cy="13146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5561230" y="2558775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91689" y="2558775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-320998" y="5178725"/>
                <a:ext cx="2643206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89661" y="5178725"/>
                <a:ext cx="2643206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utoShape 8"/>
              <p:cNvSpPr>
                <a:spLocks noChangeArrowheads="1"/>
              </p:cNvSpPr>
              <p:nvPr/>
            </p:nvSpPr>
            <p:spPr bwMode="auto">
              <a:xfrm>
                <a:off x="1684193" y="4250537"/>
                <a:ext cx="728143" cy="693710"/>
              </a:xfrm>
              <a:prstGeom prst="flowChartDelay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grpSp>
            <p:nvGrpSpPr>
              <p:cNvPr id="58" name="Group 23"/>
              <p:cNvGrpSpPr>
                <a:grpSpLocks/>
              </p:cNvGrpSpPr>
              <p:nvPr/>
            </p:nvGrpSpPr>
            <p:grpSpPr bwMode="auto">
              <a:xfrm>
                <a:off x="1319613" y="5572140"/>
                <a:ext cx="1165636" cy="729155"/>
                <a:chOff x="1660" y="1824"/>
                <a:chExt cx="1306" cy="816"/>
              </a:xfrm>
            </p:grpSpPr>
            <p:sp>
              <p:nvSpPr>
                <p:cNvPr id="59" name="Arc 12"/>
                <p:cNvSpPr>
                  <a:spLocks/>
                </p:cNvSpPr>
                <p:nvPr/>
              </p:nvSpPr>
              <p:spPr bwMode="auto">
                <a:xfrm rot="2700000">
                  <a:off x="1660" y="1940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60" name="Freeform 21"/>
                <p:cNvSpPr>
                  <a:spLocks/>
                </p:cNvSpPr>
                <p:nvPr/>
              </p:nvSpPr>
              <p:spPr bwMode="auto">
                <a:xfrm>
                  <a:off x="1958" y="1824"/>
                  <a:ext cx="1008" cy="384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96 h 384"/>
                    <a:gd name="T4" fmla="*/ 1008 w 1008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 flipV="1">
                  <a:off x="1958" y="2208"/>
                  <a:ext cx="1008" cy="432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172 h 384"/>
                    <a:gd name="T4" fmla="*/ 1008 w 1008"/>
                    <a:gd name="T5" fmla="*/ 692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1410758" y="4797407"/>
                <a:ext cx="27343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00606" y="4387255"/>
                <a:ext cx="683588" cy="253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410758" y="6164583"/>
                <a:ext cx="27343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00606" y="5754430"/>
                <a:ext cx="683588" cy="2533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643174" y="4615117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643174" y="5916132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30"/>
              <p:cNvSpPr>
                <a:spLocks noChangeArrowheads="1"/>
              </p:cNvSpPr>
              <p:nvPr/>
            </p:nvSpPr>
            <p:spPr bwMode="auto">
              <a:xfrm>
                <a:off x="2468294" y="4540003"/>
                <a:ext cx="142876" cy="14289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73" name="Oval 30"/>
              <p:cNvSpPr>
                <a:spLocks noChangeArrowheads="1"/>
              </p:cNvSpPr>
              <p:nvPr/>
            </p:nvSpPr>
            <p:spPr bwMode="auto">
              <a:xfrm>
                <a:off x="2472866" y="5848748"/>
                <a:ext cx="142876" cy="14289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rot="5400000">
                <a:off x="3253755" y="4803073"/>
                <a:ext cx="410153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3253755" y="5734605"/>
                <a:ext cx="410153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3478914" y="4983165"/>
                <a:ext cx="273435" cy="3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478914" y="5550624"/>
                <a:ext cx="273435" cy="3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23"/>
              <p:cNvGrpSpPr>
                <a:grpSpLocks/>
              </p:cNvGrpSpPr>
              <p:nvPr/>
            </p:nvGrpSpPr>
            <p:grpSpPr bwMode="auto">
              <a:xfrm>
                <a:off x="3436395" y="4900792"/>
                <a:ext cx="1165636" cy="729155"/>
                <a:chOff x="1660" y="1824"/>
                <a:chExt cx="1306" cy="816"/>
              </a:xfrm>
            </p:grpSpPr>
            <p:sp>
              <p:nvSpPr>
                <p:cNvPr id="79" name="Arc 12"/>
                <p:cNvSpPr>
                  <a:spLocks/>
                </p:cNvSpPr>
                <p:nvPr/>
              </p:nvSpPr>
              <p:spPr bwMode="auto">
                <a:xfrm rot="2700000">
                  <a:off x="1660" y="1940"/>
                  <a:ext cx="576" cy="57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80" name="Freeform 21"/>
                <p:cNvSpPr>
                  <a:spLocks/>
                </p:cNvSpPr>
                <p:nvPr/>
              </p:nvSpPr>
              <p:spPr bwMode="auto">
                <a:xfrm>
                  <a:off x="1958" y="1824"/>
                  <a:ext cx="1008" cy="384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96 h 384"/>
                    <a:gd name="T4" fmla="*/ 1008 w 1008"/>
                    <a:gd name="T5" fmla="*/ 384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  <p:sp>
              <p:nvSpPr>
                <p:cNvPr id="81" name="Freeform 22"/>
                <p:cNvSpPr>
                  <a:spLocks/>
                </p:cNvSpPr>
                <p:nvPr/>
              </p:nvSpPr>
              <p:spPr bwMode="auto">
                <a:xfrm flipV="1">
                  <a:off x="1958" y="2208"/>
                  <a:ext cx="1008" cy="432"/>
                </a:xfrm>
                <a:custGeom>
                  <a:avLst/>
                  <a:gdLst>
                    <a:gd name="T0" fmla="*/ 0 w 1008"/>
                    <a:gd name="T1" fmla="*/ 0 h 384"/>
                    <a:gd name="T2" fmla="*/ 528 w 1008"/>
                    <a:gd name="T3" fmla="*/ 172 h 384"/>
                    <a:gd name="T4" fmla="*/ 1008 w 1008"/>
                    <a:gd name="T5" fmla="*/ 692 h 384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4"/>
                    <a:gd name="T11" fmla="*/ 1008 w 100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4">
                      <a:moveTo>
                        <a:pt x="0" y="0"/>
                      </a:moveTo>
                      <a:cubicBezTo>
                        <a:pt x="180" y="16"/>
                        <a:pt x="360" y="32"/>
                        <a:pt x="528" y="96"/>
                      </a:cubicBezTo>
                      <a:cubicBezTo>
                        <a:pt x="696" y="160"/>
                        <a:pt x="852" y="272"/>
                        <a:pt x="1008" y="384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>
                    <a:latin typeface="Calibri" pitchFamily="34" charset="0"/>
                  </a:endParaRPr>
                </a:p>
              </p:txBody>
            </p:sp>
          </p:grpSp>
          <p:sp>
            <p:nvSpPr>
              <p:cNvPr id="82" name="Oval 30"/>
              <p:cNvSpPr>
                <a:spLocks noChangeArrowheads="1"/>
              </p:cNvSpPr>
              <p:nvPr/>
            </p:nvSpPr>
            <p:spPr bwMode="auto">
              <a:xfrm>
                <a:off x="4589648" y="5177400"/>
                <a:ext cx="142876" cy="14289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4764798" y="5254114"/>
                <a:ext cx="820305" cy="10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32"/>
            <p:cNvSpPr txBox="1">
              <a:spLocks noChangeArrowheads="1"/>
            </p:cNvSpPr>
            <p:nvPr/>
          </p:nvSpPr>
          <p:spPr bwMode="auto">
            <a:xfrm>
              <a:off x="1214414" y="866324"/>
              <a:ext cx="4026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3600" b="1" dirty="0" smtClean="0">
                  <a:latin typeface="Calibri" pitchFamily="34" charset="0"/>
                </a:rPr>
                <a:t>y</a:t>
              </a:r>
              <a:endParaRPr lang="en-US" sz="3600" b="1" dirty="0">
                <a:latin typeface="Calibri" pitchFamily="34" charset="0"/>
              </a:endParaRPr>
            </a:p>
          </p:txBody>
        </p:sp>
      </p:grpSp>
      <p:sp>
        <p:nvSpPr>
          <p:cNvPr id="87" name="TextBox 32"/>
          <p:cNvSpPr txBox="1">
            <a:spLocks noChangeArrowheads="1"/>
          </p:cNvSpPr>
          <p:nvPr/>
        </p:nvSpPr>
        <p:spPr bwMode="auto">
          <a:xfrm>
            <a:off x="2428860" y="2895897"/>
            <a:ext cx="625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</a:rPr>
              <a:t>x+y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8" name="TextBox 32"/>
          <p:cNvSpPr txBox="1">
            <a:spLocks noChangeArrowheads="1"/>
          </p:cNvSpPr>
          <p:nvPr/>
        </p:nvSpPr>
        <p:spPr bwMode="auto">
          <a:xfrm>
            <a:off x="2500298" y="1538575"/>
            <a:ext cx="471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</a:rPr>
              <a:t>xy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9" name="TextBox 32"/>
          <p:cNvSpPr txBox="1">
            <a:spLocks noChangeArrowheads="1"/>
          </p:cNvSpPr>
          <p:nvPr/>
        </p:nvSpPr>
        <p:spPr bwMode="auto">
          <a:xfrm>
            <a:off x="3571868" y="2857496"/>
            <a:ext cx="89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</a:rPr>
              <a:t>(x+y)’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0" name="TextBox 32"/>
          <p:cNvSpPr txBox="1">
            <a:spLocks noChangeArrowheads="1"/>
          </p:cNvSpPr>
          <p:nvPr/>
        </p:nvSpPr>
        <p:spPr bwMode="auto">
          <a:xfrm>
            <a:off x="3714744" y="1538575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</a:rPr>
              <a:t>(xy)’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1" name="TextBox 32"/>
          <p:cNvSpPr txBox="1">
            <a:spLocks noChangeArrowheads="1"/>
          </p:cNvSpPr>
          <p:nvPr/>
        </p:nvSpPr>
        <p:spPr bwMode="auto">
          <a:xfrm>
            <a:off x="2571736" y="5572140"/>
            <a:ext cx="898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00B050"/>
                </a:solidFill>
                <a:latin typeface="Calibri" pitchFamily="34" charset="0"/>
              </a:rPr>
              <a:t>(x+y)’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2" name="TextBox 32"/>
          <p:cNvSpPr txBox="1">
            <a:spLocks noChangeArrowheads="1"/>
          </p:cNvSpPr>
          <p:nvPr/>
        </p:nvSpPr>
        <p:spPr bwMode="auto">
          <a:xfrm>
            <a:off x="2714612" y="4214818"/>
            <a:ext cx="74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00B050"/>
                </a:solidFill>
                <a:latin typeface="Calibri" pitchFamily="34" charset="0"/>
              </a:rPr>
              <a:t>(xy)’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3" name="TextBox 32"/>
          <p:cNvSpPr txBox="1">
            <a:spLocks noChangeArrowheads="1"/>
          </p:cNvSpPr>
          <p:nvPr/>
        </p:nvSpPr>
        <p:spPr bwMode="auto">
          <a:xfrm>
            <a:off x="5205646" y="2110079"/>
            <a:ext cx="1866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</a:rPr>
              <a:t>(x+y)’+(xy)’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4" name="TextBox 32"/>
          <p:cNvSpPr txBox="1">
            <a:spLocks noChangeArrowheads="1"/>
          </p:cNvSpPr>
          <p:nvPr/>
        </p:nvSpPr>
        <p:spPr bwMode="auto">
          <a:xfrm>
            <a:off x="7134472" y="2824459"/>
            <a:ext cx="1866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FF0000"/>
                </a:solidFill>
                <a:latin typeface="Calibri" pitchFamily="34" charset="0"/>
              </a:rPr>
              <a:t>((x+y)’+(xy)’)’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5" name="TextBox 32"/>
          <p:cNvSpPr txBox="1">
            <a:spLocks noChangeArrowheads="1"/>
          </p:cNvSpPr>
          <p:nvPr/>
        </p:nvSpPr>
        <p:spPr bwMode="auto">
          <a:xfrm>
            <a:off x="5643570" y="5143512"/>
            <a:ext cx="1866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00B050"/>
                </a:solidFill>
                <a:latin typeface="Calibri" pitchFamily="34" charset="0"/>
              </a:rPr>
              <a:t>((x+y)’+(xy)’)’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14282" y="2428868"/>
            <a:ext cx="714380" cy="714380"/>
          </a:xfrm>
          <a:prstGeom prst="ellipse">
            <a:avLst/>
          </a:prstGeom>
          <a:gradFill>
            <a:gsLst>
              <a:gs pos="0">
                <a:srgbClr val="A34B4B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1</a:t>
            </a:r>
            <a:endParaRPr lang="id-ID" sz="3200" b="1" dirty="0"/>
          </a:p>
        </p:txBody>
      </p:sp>
      <p:sp>
        <p:nvSpPr>
          <p:cNvPr id="97" name="Oval 96"/>
          <p:cNvSpPr/>
          <p:nvPr/>
        </p:nvSpPr>
        <p:spPr>
          <a:xfrm>
            <a:off x="214282" y="5143512"/>
            <a:ext cx="714380" cy="714380"/>
          </a:xfrm>
          <a:prstGeom prst="ellipse">
            <a:avLst/>
          </a:prstGeom>
          <a:gradFill>
            <a:gsLst>
              <a:gs pos="0">
                <a:srgbClr val="A34B4B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2</a:t>
            </a:r>
            <a:endParaRPr lang="id-ID" sz="3200" b="1" dirty="0"/>
          </a:p>
        </p:txBody>
      </p:sp>
      <p:sp>
        <p:nvSpPr>
          <p:cNvPr id="98" name="Rounded Rectangle 97"/>
          <p:cNvSpPr/>
          <p:nvPr/>
        </p:nvSpPr>
        <p:spPr>
          <a:xfrm>
            <a:off x="214282" y="80530"/>
            <a:ext cx="8643998" cy="92867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/>
              <a:t>Manakah jawaban yang paling tepat?</a:t>
            </a:r>
            <a:endParaRPr lang="id-ID" sz="4000" b="1" dirty="0"/>
          </a:p>
        </p:txBody>
      </p:sp>
      <p:sp>
        <p:nvSpPr>
          <p:cNvPr id="99" name="Oval 98"/>
          <p:cNvSpPr/>
          <p:nvPr/>
        </p:nvSpPr>
        <p:spPr>
          <a:xfrm>
            <a:off x="4857752" y="3786190"/>
            <a:ext cx="714380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</a:rPr>
              <a:t>3</a:t>
            </a:r>
            <a:endParaRPr lang="id-ID" sz="3200" b="1" dirty="0">
              <a:solidFill>
                <a:schemeClr val="tx1"/>
              </a:solidFill>
            </a:endParaRPr>
          </a:p>
        </p:txBody>
      </p:sp>
      <p:grpSp>
        <p:nvGrpSpPr>
          <p:cNvPr id="100" name="Group 69"/>
          <p:cNvGrpSpPr>
            <a:grpSpLocks/>
          </p:cNvGrpSpPr>
          <p:nvPr/>
        </p:nvGrpSpPr>
        <p:grpSpPr bwMode="auto">
          <a:xfrm>
            <a:off x="5638830" y="3429000"/>
            <a:ext cx="3290888" cy="1331913"/>
            <a:chOff x="3034146" y="4572000"/>
            <a:chExt cx="3290454" cy="1332131"/>
          </a:xfrm>
        </p:grpSpPr>
        <p:grpSp>
          <p:nvGrpSpPr>
            <p:cNvPr id="101" name="Group 24"/>
            <p:cNvGrpSpPr>
              <a:grpSpLocks/>
            </p:cNvGrpSpPr>
            <p:nvPr/>
          </p:nvGrpSpPr>
          <p:grpSpPr bwMode="auto">
            <a:xfrm>
              <a:off x="3505200" y="4724400"/>
              <a:ext cx="2065700" cy="1086644"/>
              <a:chOff x="336" y="432"/>
              <a:chExt cx="1824" cy="960"/>
            </a:xfrm>
          </p:grpSpPr>
          <p:sp>
            <p:nvSpPr>
              <p:cNvPr id="105" name="AutoShape 8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008" cy="960"/>
              </a:xfrm>
              <a:prstGeom prst="flowChartDelay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336" y="62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7" name="Line 10"/>
              <p:cNvSpPr>
                <a:spLocks noChangeShapeType="1"/>
              </p:cNvSpPr>
              <p:nvPr/>
            </p:nvSpPr>
            <p:spPr bwMode="auto">
              <a:xfrm>
                <a:off x="336" y="1248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8" name="Line 11"/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52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02" name="TextBox 71"/>
            <p:cNvSpPr txBox="1">
              <a:spLocks noChangeArrowheads="1"/>
            </p:cNvSpPr>
            <p:nvPr/>
          </p:nvSpPr>
          <p:spPr bwMode="auto">
            <a:xfrm>
              <a:off x="3034146" y="45720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</a:t>
              </a:r>
            </a:p>
          </p:txBody>
        </p:sp>
        <p:sp>
          <p:nvSpPr>
            <p:cNvPr id="103" name="TextBox 72"/>
            <p:cNvSpPr txBox="1">
              <a:spLocks noChangeArrowheads="1"/>
            </p:cNvSpPr>
            <p:nvPr/>
          </p:nvSpPr>
          <p:spPr bwMode="auto">
            <a:xfrm>
              <a:off x="3034146" y="5257800"/>
              <a:ext cx="441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y</a:t>
              </a:r>
            </a:p>
          </p:txBody>
        </p:sp>
        <p:sp>
          <p:nvSpPr>
            <p:cNvPr id="104" name="TextBox 73"/>
            <p:cNvSpPr txBox="1">
              <a:spLocks noChangeArrowheads="1"/>
            </p:cNvSpPr>
            <p:nvPr/>
          </p:nvSpPr>
          <p:spPr bwMode="auto">
            <a:xfrm>
              <a:off x="5626973" y="4869872"/>
              <a:ext cx="69762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xy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571868" y="2071678"/>
            <a:ext cx="5276892" cy="4786322"/>
            <a:chOff x="3286116" y="2071678"/>
            <a:chExt cx="5276892" cy="4786322"/>
          </a:xfrm>
        </p:grpSpPr>
        <p:sp>
          <p:nvSpPr>
            <p:cNvPr id="110" name="Rounded Rectangular Callout 109"/>
            <p:cNvSpPr/>
            <p:nvPr/>
          </p:nvSpPr>
          <p:spPr>
            <a:xfrm>
              <a:off x="3286116" y="2071678"/>
              <a:ext cx="4714908" cy="2000264"/>
            </a:xfrm>
            <a:prstGeom prst="wedgeRoundRectCallout">
              <a:avLst>
                <a:gd name="adj1" fmla="val 41874"/>
                <a:gd name="adj2" fmla="val 10717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perspectiveContrastingLeftFacing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800" b="1" dirty="0" smtClean="0">
                  <a:solidFill>
                    <a:schemeClr val="tx1"/>
                  </a:solidFill>
                </a:rPr>
                <a:t>Kenapa bisa kaya gitu?</a:t>
              </a:r>
              <a:endParaRPr lang="id-ID" sz="4800" b="1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4" descr="E:\XY Images\Hdx GIF\emo\thinkW5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00892" y="5321496"/>
              <a:ext cx="1562116" cy="15365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" decel="100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10000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"/>
                            </p:stCondLst>
                            <p:childTnLst>
                              <p:par>
                                <p:cTn id="10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" decel="100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" accel="10000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"/>
                            </p:stCondLst>
                            <p:childTnLst>
                              <p:par>
                                <p:cTn id="11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" decel="100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" accel="10000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80" accel="10000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"/>
                            </p:stCondLst>
                            <p:childTnLst>
                              <p:par>
                                <p:cTn id="12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" decel="100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100000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54063 -0.1743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"/>
                            </p:stCondLst>
                            <p:childTnLst>
                              <p:par>
                                <p:cTn id="1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-76200" y="5943600"/>
            <a:ext cx="4291010" cy="85407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400" b="1" dirty="0" smtClean="0">
                <a:solidFill>
                  <a:srgbClr val="FFFF00"/>
                </a:solidFill>
              </a:rPr>
              <a:t>Jawaban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5400000">
            <a:off x="-552450" y="5776912"/>
            <a:ext cx="1104900" cy="371476"/>
            <a:chOff x="114" y="816"/>
            <a:chExt cx="3636" cy="134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5380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5381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5378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5379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377" name="Oval 56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rot="5400000" flipH="1">
            <a:off x="-552450" y="6577012"/>
            <a:ext cx="1104900" cy="371476"/>
            <a:chOff x="114" y="816"/>
            <a:chExt cx="3636" cy="1344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5373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5374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5371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5372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370" name="Oval 64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6482" y="1214422"/>
            <a:ext cx="3552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((x+y)’ + (xy)’)’</a:t>
            </a:r>
            <a:endParaRPr lang="id-ID" sz="4400" b="1" dirty="0"/>
          </a:p>
        </p:txBody>
      </p:sp>
      <p:sp>
        <p:nvSpPr>
          <p:cNvPr id="21" name="Left Arrow Callout 20"/>
          <p:cNvSpPr/>
          <p:nvPr/>
        </p:nvSpPr>
        <p:spPr>
          <a:xfrm>
            <a:off x="4429124" y="2000240"/>
            <a:ext cx="4714876" cy="714380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466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FFC000"/>
                </a:solidFill>
              </a:rPr>
              <a:t>Hukum de Morgan</a:t>
            </a:r>
            <a:endParaRPr lang="id-ID" sz="4000" b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6482" y="2000240"/>
            <a:ext cx="39148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= (x’y’ + (x’+y’))’</a:t>
            </a:r>
            <a:endParaRPr lang="id-ID" sz="4400" b="1" dirty="0"/>
          </a:p>
        </p:txBody>
      </p:sp>
      <p:sp>
        <p:nvSpPr>
          <p:cNvPr id="23" name="Left Arrow Callout 22"/>
          <p:cNvSpPr/>
          <p:nvPr/>
        </p:nvSpPr>
        <p:spPr>
          <a:xfrm>
            <a:off x="4429124" y="2786058"/>
            <a:ext cx="4714876" cy="714380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9466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FFC000"/>
                </a:solidFill>
              </a:rPr>
              <a:t>Hukum Asosiatif</a:t>
            </a:r>
            <a:endParaRPr lang="id-ID" sz="4000" b="1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482" y="2786058"/>
            <a:ext cx="3818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= ((x’y’+ x’)+</a:t>
            </a:r>
            <a:r>
              <a:rPr lang="id-ID" sz="4400" b="1" smtClean="0"/>
              <a:t>y’)’</a:t>
            </a:r>
            <a:endParaRPr lang="id-ID" sz="4400" b="1" dirty="0"/>
          </a:p>
        </p:txBody>
      </p:sp>
      <p:sp>
        <p:nvSpPr>
          <p:cNvPr id="26" name="Left Arrow Callout 25"/>
          <p:cNvSpPr/>
          <p:nvPr/>
        </p:nvSpPr>
        <p:spPr>
          <a:xfrm>
            <a:off x="2714612" y="3571876"/>
            <a:ext cx="6429388" cy="714380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69644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FFC000"/>
                </a:solidFill>
              </a:rPr>
              <a:t>Hukum Penyerapan</a:t>
            </a:r>
            <a:endParaRPr lang="id-ID" sz="4000" b="1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482" y="3571876"/>
            <a:ext cx="2219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= (x’+y’)’</a:t>
            </a:r>
            <a:endParaRPr lang="id-ID" sz="4400" b="1" dirty="0"/>
          </a:p>
        </p:txBody>
      </p:sp>
      <p:sp>
        <p:nvSpPr>
          <p:cNvPr id="28" name="Left Arrow Callout 27"/>
          <p:cNvSpPr/>
          <p:nvPr/>
        </p:nvSpPr>
        <p:spPr>
          <a:xfrm>
            <a:off x="1643042" y="4357694"/>
            <a:ext cx="7500958" cy="714380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59558"/>
            </a:avLst>
          </a:prstGeom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chemeClr val="tx1"/>
                </a:solidFill>
              </a:rPr>
              <a:t>Hukum de Hendrix</a:t>
            </a:r>
            <a:endParaRPr lang="id-ID" sz="40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482" y="4357694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= xy</a:t>
            </a:r>
            <a:endParaRPr lang="id-ID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3.21313E-6 L 0.05417 -0.82779 " pathEditMode="relative" rAng="0" ptsTypes="AA">
                                      <p:cBhvr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8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0" grpId="0"/>
      <p:bldP spid="21" grpId="0" animBg="1"/>
      <p:bldP spid="22" grpId="0"/>
      <p:bldP spid="23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326032" y="3357562"/>
            <a:ext cx="6889306" cy="2941338"/>
            <a:chOff x="3034146" y="4572000"/>
            <a:chExt cx="3159838" cy="1349469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505200" y="4724400"/>
              <a:ext cx="2065700" cy="1086644"/>
              <a:chOff x="336" y="432"/>
              <a:chExt cx="1824" cy="960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624" y="432"/>
                <a:ext cx="1008" cy="960"/>
              </a:xfrm>
              <a:prstGeom prst="flowChartDelay">
                <a:avLst/>
              </a:prstGeom>
              <a:noFill/>
              <a:ln w="152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5400"/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336" y="624"/>
                <a:ext cx="288" cy="0"/>
              </a:xfrm>
              <a:prstGeom prst="line">
                <a:avLst/>
              </a:prstGeom>
              <a:noFill/>
              <a:ln w="152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5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336" y="1248"/>
                <a:ext cx="288" cy="0"/>
              </a:xfrm>
              <a:prstGeom prst="line">
                <a:avLst/>
              </a:prstGeom>
              <a:noFill/>
              <a:ln w="152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5400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528" cy="0"/>
              </a:xfrm>
              <a:prstGeom prst="line">
                <a:avLst/>
              </a:prstGeom>
              <a:noFill/>
              <a:ln w="152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5400"/>
              </a:p>
            </p:txBody>
          </p:sp>
        </p:grpSp>
        <p:sp>
          <p:nvSpPr>
            <p:cNvPr id="4" name="TextBox 71"/>
            <p:cNvSpPr txBox="1">
              <a:spLocks noChangeArrowheads="1"/>
            </p:cNvSpPr>
            <p:nvPr/>
          </p:nvSpPr>
          <p:spPr bwMode="auto">
            <a:xfrm>
              <a:off x="3034146" y="4572000"/>
              <a:ext cx="322178" cy="66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 b="1"/>
                <a:t>x</a:t>
              </a:r>
            </a:p>
          </p:txBody>
        </p:sp>
        <p:sp>
          <p:nvSpPr>
            <p:cNvPr id="5" name="TextBox 72"/>
            <p:cNvSpPr txBox="1">
              <a:spLocks noChangeArrowheads="1"/>
            </p:cNvSpPr>
            <p:nvPr/>
          </p:nvSpPr>
          <p:spPr bwMode="auto">
            <a:xfrm>
              <a:off x="3034146" y="5257800"/>
              <a:ext cx="329530" cy="66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 b="1"/>
                <a:t>y</a:t>
              </a:r>
            </a:p>
          </p:txBody>
        </p:sp>
        <p:sp>
          <p:nvSpPr>
            <p:cNvPr id="6" name="TextBox 73"/>
            <p:cNvSpPr txBox="1">
              <a:spLocks noChangeArrowheads="1"/>
            </p:cNvSpPr>
            <p:nvPr/>
          </p:nvSpPr>
          <p:spPr bwMode="auto">
            <a:xfrm>
              <a:off x="5626974" y="4869873"/>
              <a:ext cx="567010" cy="66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800" b="1"/>
                <a:t>xy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-76200" y="5643578"/>
            <a:ext cx="5076828" cy="115409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8000" b="1" dirty="0" smtClean="0">
                <a:solidFill>
                  <a:schemeClr val="tx1"/>
                </a:solidFill>
              </a:rPr>
              <a:t>Sehingga</a:t>
            </a:r>
            <a:endParaRPr lang="en-US" sz="8000" b="1" dirty="0">
              <a:solidFill>
                <a:schemeClr val="tx1"/>
              </a:solidFill>
            </a:endParaRP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 rot="5400000">
            <a:off x="-552450" y="5510224"/>
            <a:ext cx="1104900" cy="371476"/>
            <a:chOff x="114" y="816"/>
            <a:chExt cx="3636" cy="1344"/>
          </a:xfrm>
        </p:grpSpPr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19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17" name="Rectangle 28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 rot="5400000" flipH="1">
            <a:off x="-552450" y="6577012"/>
            <a:ext cx="1104900" cy="371476"/>
            <a:chOff x="114" y="816"/>
            <a:chExt cx="3636" cy="1344"/>
          </a:xfrm>
        </p:grpSpPr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1920" y="816"/>
              <a:ext cx="1830" cy="672"/>
              <a:chOff x="3312" y="816"/>
              <a:chExt cx="1830" cy="672"/>
            </a:xfrm>
          </p:grpSpPr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id-ID"/>
              </a:p>
            </p:txBody>
          </p:sp>
          <p:sp>
            <p:nvSpPr>
              <p:cNvPr id="27" name="Rectangle 33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pattFill prst="wdUpDiag">
                <a:fgClr>
                  <a:srgbClr val="EDAD0D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grpSp>
          <p:nvGrpSpPr>
            <p:cNvPr id="22" name="Group 34"/>
            <p:cNvGrpSpPr>
              <a:grpSpLocks/>
            </p:cNvGrpSpPr>
            <p:nvPr/>
          </p:nvGrpSpPr>
          <p:grpSpPr bwMode="auto">
            <a:xfrm flipH="1" flipV="1">
              <a:off x="114" y="1488"/>
              <a:ext cx="1818" cy="672"/>
              <a:chOff x="3312" y="816"/>
              <a:chExt cx="1830" cy="672"/>
            </a:xfrm>
          </p:grpSpPr>
          <p:sp>
            <p:nvSpPr>
              <p:cNvPr id="24" name="Freeform 35"/>
              <p:cNvSpPr>
                <a:spLocks/>
              </p:cNvSpPr>
              <p:nvPr/>
            </p:nvSpPr>
            <p:spPr bwMode="auto">
              <a:xfrm>
                <a:off x="3318" y="816"/>
                <a:ext cx="1824" cy="672"/>
              </a:xfrm>
              <a:custGeom>
                <a:avLst/>
                <a:gdLst>
                  <a:gd name="T0" fmla="*/ 0 w 1824"/>
                  <a:gd name="T1" fmla="*/ 576 h 672"/>
                  <a:gd name="T2" fmla="*/ 0 w 1824"/>
                  <a:gd name="T3" fmla="*/ 336 h 672"/>
                  <a:gd name="T4" fmla="*/ 384 w 1824"/>
                  <a:gd name="T5" fmla="*/ 0 h 672"/>
                  <a:gd name="T6" fmla="*/ 1824 w 1824"/>
                  <a:gd name="T7" fmla="*/ 528 h 672"/>
                  <a:gd name="T8" fmla="*/ 1824 w 1824"/>
                  <a:gd name="T9" fmla="*/ 672 h 672"/>
                  <a:gd name="T10" fmla="*/ 0 w 1824"/>
                  <a:gd name="T11" fmla="*/ 672 h 672"/>
                  <a:gd name="T12" fmla="*/ 0 w 1824"/>
                  <a:gd name="T13" fmla="*/ 576 h 6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24"/>
                  <a:gd name="T22" fmla="*/ 0 h 672"/>
                  <a:gd name="T23" fmla="*/ 1824 w 1824"/>
                  <a:gd name="T24" fmla="*/ 672 h 6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24" h="672">
                    <a:moveTo>
                      <a:pt x="0" y="576"/>
                    </a:moveTo>
                    <a:lnTo>
                      <a:pt x="0" y="336"/>
                    </a:lnTo>
                    <a:lnTo>
                      <a:pt x="384" y="0"/>
                    </a:lnTo>
                    <a:lnTo>
                      <a:pt x="1824" y="528"/>
                    </a:lnTo>
                    <a:lnTo>
                      <a:pt x="1824" y="672"/>
                    </a:lnTo>
                    <a:lnTo>
                      <a:pt x="0" y="672"/>
                    </a:lnTo>
                    <a:lnTo>
                      <a:pt x="0" y="57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id-ID"/>
              </a:p>
            </p:txBody>
          </p:sp>
          <p:sp>
            <p:nvSpPr>
              <p:cNvPr id="25" name="Rectangle 36" descr="Wide upward diagonal"/>
              <p:cNvSpPr>
                <a:spLocks noChangeArrowheads="1"/>
              </p:cNvSpPr>
              <p:nvPr/>
            </p:nvSpPr>
            <p:spPr bwMode="auto">
              <a:xfrm>
                <a:off x="3312" y="1392"/>
                <a:ext cx="18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d-ID">
                  <a:latin typeface="Calibri" pitchFamily="34" charset="0"/>
                </a:endParaRPr>
              </a:p>
            </p:txBody>
          </p:sp>
        </p:grpSp>
        <p:sp>
          <p:nvSpPr>
            <p:cNvPr id="23" name="Oval 64"/>
            <p:cNvSpPr>
              <a:spLocks noChangeArrowheads="1"/>
            </p:cNvSpPr>
            <p:nvPr/>
          </p:nvSpPr>
          <p:spPr bwMode="auto">
            <a:xfrm>
              <a:off x="1680" y="1248"/>
              <a:ext cx="480" cy="4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d-ID">
                <a:latin typeface="Calibri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0034" y="1857364"/>
            <a:ext cx="822693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d-ID" sz="80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((x+y)’ + (xy)’)’ = xy</a:t>
            </a:r>
            <a:endParaRPr lang="id-ID" sz="80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796E-6 L 0.05417 -3.33796E-6 " pathEditMode="relative" rAng="0" ptsTypes="AA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4.44444E-6 L 0.04965 -0.79537 " pathEditMode="relative" rAng="0" ptsTypes="AA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43240" y="2643182"/>
            <a:ext cx="2874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(x’+y’)’ = xy</a:t>
            </a:r>
            <a:endParaRPr lang="id-ID" sz="4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143108" y="1571612"/>
            <a:ext cx="5286412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0" b="1" dirty="0" smtClean="0">
                <a:solidFill>
                  <a:schemeClr val="tx1"/>
                </a:solidFill>
              </a:rPr>
              <a:t>Apakah Benar?</a:t>
            </a:r>
            <a:endParaRPr lang="id-ID" sz="6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3429000"/>
            <a:ext cx="2866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b="1" dirty="0" smtClean="0"/>
              <a:t>(x’y’)’ = x+y</a:t>
            </a:r>
            <a:endParaRPr lang="id-ID" sz="4400" b="1" dirty="0"/>
          </a:p>
        </p:txBody>
      </p:sp>
      <p:sp>
        <p:nvSpPr>
          <p:cNvPr id="16" name="Rectangle 15"/>
          <p:cNvSpPr/>
          <p:nvPr/>
        </p:nvSpPr>
        <p:spPr>
          <a:xfrm>
            <a:off x="6143636" y="2786058"/>
            <a:ext cx="1071570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solidFill>
                  <a:schemeClr val="tx1"/>
                </a:solidFill>
              </a:rPr>
              <a:t>dan</a:t>
            </a:r>
            <a:endParaRPr lang="id-ID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844" y="1270329"/>
            <a:ext cx="3851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/>
              <a:t>(x’+y’)’ = xy</a:t>
            </a:r>
            <a:endParaRPr lang="id-ID" sz="6000" b="1" dirty="0"/>
          </a:p>
        </p:txBody>
      </p:sp>
      <p:pic>
        <p:nvPicPr>
          <p:cNvPr id="2050" name="Picture 2" descr="E:\XY Images\Hdx GIF\Alphabet\119DCA~1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00108"/>
            <a:ext cx="530143" cy="67151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42844" y="2428868"/>
            <a:ext cx="4061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/>
              <a:t>(x’+y’)’= ((xy)’)’</a:t>
            </a:r>
            <a:endParaRPr lang="id-ID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14942" y="1270329"/>
            <a:ext cx="3840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/>
              <a:t>(x’y’)’ = x+y</a:t>
            </a:r>
            <a:endParaRPr lang="id-ID" sz="6000" b="1" dirty="0"/>
          </a:p>
        </p:txBody>
      </p:sp>
      <p:pic>
        <p:nvPicPr>
          <p:cNvPr id="26" name="Picture 2" descr="E:\XY Images\Hdx GIF\Alphabet\119DCA~1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000108"/>
            <a:ext cx="530143" cy="67151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42844" y="4429132"/>
            <a:ext cx="1460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/>
              <a:t>= xy</a:t>
            </a:r>
            <a:endParaRPr lang="id-ID" sz="6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143504" y="2428868"/>
            <a:ext cx="4052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/>
              <a:t>(x’y’)’= ((x+y)’)’</a:t>
            </a:r>
            <a:endParaRPr lang="id-ID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57382" y="4429132"/>
            <a:ext cx="1843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/>
              <a:t>= x+y</a:t>
            </a:r>
            <a:endParaRPr lang="id-ID" sz="60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1071538" y="3500438"/>
            <a:ext cx="7072362" cy="1000132"/>
            <a:chOff x="1071538" y="3500438"/>
            <a:chExt cx="7072362" cy="1000132"/>
          </a:xfrm>
        </p:grpSpPr>
        <p:sp>
          <p:nvSpPr>
            <p:cNvPr id="32" name="Rectangle 31"/>
            <p:cNvSpPr/>
            <p:nvPr/>
          </p:nvSpPr>
          <p:spPr>
            <a:xfrm>
              <a:off x="1714480" y="3571876"/>
              <a:ext cx="5786478" cy="92869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5400" b="1" dirty="0" smtClean="0">
                  <a:solidFill>
                    <a:schemeClr val="bg1"/>
                  </a:solidFill>
                </a:rPr>
                <a:t>Hukum de Morgan</a:t>
              </a:r>
              <a:endParaRPr lang="id-ID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Bent-Up Arrow 32"/>
            <p:cNvSpPr/>
            <p:nvPr/>
          </p:nvSpPr>
          <p:spPr>
            <a:xfrm>
              <a:off x="7500958" y="3500438"/>
              <a:ext cx="642942" cy="642942"/>
            </a:xfrm>
            <a:prstGeom prst="bentUpArrow">
              <a:avLst>
                <a:gd name="adj1" fmla="val 43156"/>
                <a:gd name="adj2" fmla="val 44669"/>
                <a:gd name="adj3" fmla="val 3861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Bent-Up Arrow 33"/>
            <p:cNvSpPr/>
            <p:nvPr/>
          </p:nvSpPr>
          <p:spPr>
            <a:xfrm flipH="1">
              <a:off x="1071538" y="3500438"/>
              <a:ext cx="642942" cy="642942"/>
            </a:xfrm>
            <a:prstGeom prst="bentUpArrow">
              <a:avLst>
                <a:gd name="adj1" fmla="val 43156"/>
                <a:gd name="adj2" fmla="val 44669"/>
                <a:gd name="adj3" fmla="val 3861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1472" y="5500702"/>
            <a:ext cx="8072494" cy="1000132"/>
            <a:chOff x="1071538" y="3500438"/>
            <a:chExt cx="7072362" cy="1000132"/>
          </a:xfrm>
        </p:grpSpPr>
        <p:sp>
          <p:nvSpPr>
            <p:cNvPr id="37" name="Rectangle 36"/>
            <p:cNvSpPr/>
            <p:nvPr/>
          </p:nvSpPr>
          <p:spPr>
            <a:xfrm>
              <a:off x="1714480" y="3571876"/>
              <a:ext cx="5786478" cy="92869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5400" b="1" dirty="0" smtClean="0">
                  <a:solidFill>
                    <a:schemeClr val="bg1"/>
                  </a:solidFill>
                </a:rPr>
                <a:t>Hukum Involusi</a:t>
              </a:r>
              <a:endParaRPr lang="id-ID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Bent-Up Arrow 37"/>
            <p:cNvSpPr/>
            <p:nvPr/>
          </p:nvSpPr>
          <p:spPr>
            <a:xfrm>
              <a:off x="7500958" y="3500438"/>
              <a:ext cx="642942" cy="642942"/>
            </a:xfrm>
            <a:prstGeom prst="bentUpArrow">
              <a:avLst>
                <a:gd name="adj1" fmla="val 43156"/>
                <a:gd name="adj2" fmla="val 44669"/>
                <a:gd name="adj3" fmla="val 3861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Bent-Up Arrow 38"/>
            <p:cNvSpPr/>
            <p:nvPr/>
          </p:nvSpPr>
          <p:spPr>
            <a:xfrm flipH="1">
              <a:off x="1071538" y="3500438"/>
              <a:ext cx="642942" cy="642942"/>
            </a:xfrm>
            <a:prstGeom prst="bentUpArrow">
              <a:avLst>
                <a:gd name="adj1" fmla="val 43156"/>
                <a:gd name="adj2" fmla="val 44669"/>
                <a:gd name="adj3" fmla="val 38617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43240" y="142852"/>
            <a:ext cx="2786082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b="1" dirty="0" smtClean="0"/>
              <a:t>Bukti</a:t>
            </a:r>
            <a:endParaRPr lang="id-ID" sz="7200" b="1" dirty="0"/>
          </a:p>
        </p:txBody>
      </p:sp>
      <p:sp>
        <p:nvSpPr>
          <p:cNvPr id="41" name="Rectangle 40"/>
          <p:cNvSpPr/>
          <p:nvPr/>
        </p:nvSpPr>
        <p:spPr>
          <a:xfrm>
            <a:off x="1428728" y="3214686"/>
            <a:ext cx="621510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b="1" dirty="0" smtClean="0"/>
              <a:t>Adalah Benar</a:t>
            </a:r>
            <a:endParaRPr lang="id-ID" sz="7200" b="1" dirty="0"/>
          </a:p>
        </p:txBody>
      </p:sp>
      <p:sp>
        <p:nvSpPr>
          <p:cNvPr id="42" name="Rectangle 41"/>
          <p:cNvSpPr/>
          <p:nvPr/>
        </p:nvSpPr>
        <p:spPr>
          <a:xfrm>
            <a:off x="642910" y="214290"/>
            <a:ext cx="7786742" cy="9286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Hukum de Hendrix</a:t>
            </a:r>
            <a:endParaRPr lang="id-ID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438051" y="4357694"/>
            <a:ext cx="4348791" cy="2286016"/>
            <a:chOff x="3857620" y="4286256"/>
            <a:chExt cx="4348791" cy="2286016"/>
          </a:xfrm>
        </p:grpSpPr>
        <p:pic>
          <p:nvPicPr>
            <p:cNvPr id="2051" name="Picture 3" descr="E:\XY Images\Hdx GIF\emo\COOL_C~148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6578" y="5072074"/>
              <a:ext cx="1419833" cy="1500198"/>
            </a:xfrm>
            <a:prstGeom prst="rect">
              <a:avLst/>
            </a:prstGeom>
            <a:noFill/>
          </p:spPr>
        </p:pic>
        <p:sp>
          <p:nvSpPr>
            <p:cNvPr id="44" name="Rounded Rectangular Callout 43"/>
            <p:cNvSpPr/>
            <p:nvPr/>
          </p:nvSpPr>
          <p:spPr>
            <a:xfrm>
              <a:off x="3857620" y="4286256"/>
              <a:ext cx="2786082" cy="1143008"/>
            </a:xfrm>
            <a:prstGeom prst="wedgeRoundRectCallout">
              <a:avLst>
                <a:gd name="adj1" fmla="val 55996"/>
                <a:gd name="adj2" fmla="val 89773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Hehehe......</a:t>
              </a:r>
              <a:endParaRPr lang="id-ID" sz="3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3.05556E-6 0.4745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24 0.1148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5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8159 7.40741E-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3" grpId="0"/>
      <p:bldP spid="29" grpId="0"/>
      <p:bldP spid="30" grpId="0"/>
      <p:bldP spid="31" grpId="0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652794" y="5863784"/>
            <a:ext cx="2285984" cy="9286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6833164" y="6045585"/>
            <a:ext cx="587902" cy="589148"/>
            <a:chOff x="2741262" y="3214686"/>
            <a:chExt cx="914400" cy="916338"/>
          </a:xfrm>
          <a:solidFill>
            <a:srgbClr val="FFC000"/>
          </a:solidFill>
        </p:grpSpPr>
        <p:sp>
          <p:nvSpPr>
            <p:cNvPr id="11" name="Block Arc 10"/>
            <p:cNvSpPr/>
            <p:nvPr/>
          </p:nvSpPr>
          <p:spPr>
            <a:xfrm rot="16200000">
              <a:off x="2741262" y="3214686"/>
              <a:ext cx="914400" cy="914400"/>
            </a:xfrm>
            <a:prstGeom prst="blockArc">
              <a:avLst>
                <a:gd name="adj1" fmla="val 10800000"/>
                <a:gd name="adj2" fmla="val 21477283"/>
                <a:gd name="adj3" fmla="val 31069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3240" y="3214686"/>
              <a:ext cx="500066" cy="2857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3240" y="3845272"/>
              <a:ext cx="500066" cy="2857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7413122" y="6045585"/>
            <a:ext cx="587902" cy="589148"/>
            <a:chOff x="2741262" y="3214686"/>
            <a:chExt cx="914400" cy="916338"/>
          </a:xfrm>
          <a:solidFill>
            <a:schemeClr val="tx1"/>
          </a:solidFill>
        </p:grpSpPr>
        <p:sp>
          <p:nvSpPr>
            <p:cNvPr id="15" name="Block Arc 14"/>
            <p:cNvSpPr/>
            <p:nvPr/>
          </p:nvSpPr>
          <p:spPr>
            <a:xfrm rot="16200000">
              <a:off x="2741262" y="3214686"/>
              <a:ext cx="914400" cy="914400"/>
            </a:xfrm>
            <a:prstGeom prst="blockArc">
              <a:avLst>
                <a:gd name="adj1" fmla="val 10800000"/>
                <a:gd name="adj2" fmla="val 21477283"/>
                <a:gd name="adj3" fmla="val 31069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3240" y="3214686"/>
              <a:ext cx="500066" cy="2857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43240" y="3845272"/>
              <a:ext cx="500066" cy="28575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41708" y="6249166"/>
            <a:ext cx="753008" cy="183721"/>
            <a:chOff x="3071802" y="3525150"/>
            <a:chExt cx="1171200" cy="285752"/>
          </a:xfrm>
          <a:solidFill>
            <a:srgbClr val="FFC000"/>
          </a:solidFill>
        </p:grpSpPr>
        <p:sp>
          <p:nvSpPr>
            <p:cNvPr id="19" name="Oval 18"/>
            <p:cNvSpPr/>
            <p:nvPr/>
          </p:nvSpPr>
          <p:spPr>
            <a:xfrm>
              <a:off x="3071802" y="3525150"/>
              <a:ext cx="285752" cy="285752"/>
            </a:xfrm>
            <a:prstGeom prst="ellips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75328" y="3525150"/>
              <a:ext cx="867674" cy="28575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Multiply 20"/>
          <p:cNvSpPr/>
          <p:nvPr/>
        </p:nvSpPr>
        <p:spPr>
          <a:xfrm>
            <a:off x="6933960" y="5857892"/>
            <a:ext cx="955343" cy="955344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9" name="Group 38"/>
          <p:cNvGrpSpPr/>
          <p:nvPr/>
        </p:nvGrpSpPr>
        <p:grpSpPr>
          <a:xfrm>
            <a:off x="928662" y="1323100"/>
            <a:ext cx="7995570" cy="2677404"/>
            <a:chOff x="1000100" y="1323100"/>
            <a:chExt cx="7995570" cy="2677404"/>
          </a:xfrm>
        </p:grpSpPr>
        <p:sp>
          <p:nvSpPr>
            <p:cNvPr id="22" name="Rounded Rectangle 21"/>
            <p:cNvSpPr/>
            <p:nvPr/>
          </p:nvSpPr>
          <p:spPr>
            <a:xfrm>
              <a:off x="1000100" y="2643182"/>
              <a:ext cx="7072362" cy="1357322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tIns="0" bIns="288000" rtlCol="0" anchor="ctr"/>
            <a:lstStyle/>
            <a:p>
              <a:pPr algn="ctr"/>
              <a:r>
                <a:rPr lang="id-ID" sz="4000" b="1" dirty="0" smtClean="0">
                  <a:solidFill>
                    <a:srgbClr val="FFC000"/>
                  </a:solidFill>
                </a:rPr>
                <a:t>THANK’S FOR YOUR ATTENTION</a:t>
              </a:r>
            </a:p>
            <a:p>
              <a:pPr algn="ctr"/>
              <a:r>
                <a:rPr lang="id-ID" sz="4000" b="1" dirty="0" smtClean="0">
                  <a:solidFill>
                    <a:srgbClr val="FFC000"/>
                  </a:solidFill>
                </a:rPr>
                <a:t>^_^</a:t>
              </a:r>
              <a:endParaRPr lang="id-ID" sz="40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142976" y="1323100"/>
              <a:ext cx="7852694" cy="1453866"/>
              <a:chOff x="1142976" y="1285860"/>
              <a:chExt cx="7852694" cy="1453866"/>
            </a:xfrm>
          </p:grpSpPr>
          <p:pic>
            <p:nvPicPr>
              <p:cNvPr id="1027" name="Picture 3" descr="E:\XY Images\Hdx GIF\metal slug\MarcoMG_teeter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00958" y="1827490"/>
                <a:ext cx="1494712" cy="819022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E:\XY Images\Hdx GIF\metal slug\metal_slug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42976" y="1663832"/>
                <a:ext cx="955968" cy="995800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E:\XY Images\Hdx GIF\metal slug\mslugx17.gif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57620" y="1285860"/>
                <a:ext cx="1672944" cy="145386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3821E-6 L 0.07396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5976E-6 L 0.12205 0.00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5984" y="214290"/>
            <a:ext cx="478634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PEMBUKTIAN HUKUM ABSORBSI</a:t>
            </a:r>
            <a:endParaRPr lang="id-ID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85"/>
            <a:ext cx="7215238" cy="42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250530" y="1535893"/>
            <a:ext cx="78581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014538"/>
            <a:ext cx="5486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571604" y="642918"/>
            <a:ext cx="585791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TEOREMA HUKUM </a:t>
            </a:r>
            <a:endParaRPr lang="id-ID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0010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 smtClean="0"/>
          </a:p>
          <a:p>
            <a:r>
              <a:rPr lang="id-ID" sz="2000" b="1" dirty="0" smtClean="0"/>
              <a:t>Contoh 1:</a:t>
            </a:r>
          </a:p>
          <a:p>
            <a:r>
              <a:rPr lang="id-ID" sz="2000" b="1" dirty="0" smtClean="0"/>
              <a:t>Sederhanakan </a:t>
            </a:r>
            <a:r>
              <a:rPr lang="id-ID" sz="2000" b="1" i="1" dirty="0" smtClean="0"/>
              <a:t>A . (A . B + C)</a:t>
            </a:r>
          </a:p>
          <a:p>
            <a:r>
              <a:rPr lang="pt-BR" sz="2000" b="1" dirty="0" smtClean="0"/>
              <a:t>Penyelesaian</a:t>
            </a:r>
            <a:r>
              <a:rPr lang="pt-BR" sz="2000" b="1" i="1" dirty="0" smtClean="0"/>
              <a:t>A . (A . B + C)= A . A . B + A . C</a:t>
            </a:r>
          </a:p>
          <a:p>
            <a:r>
              <a:rPr lang="id-ID" sz="2000" b="1" i="1" dirty="0" smtClean="0"/>
              <a:t> 			= A . B + A . C</a:t>
            </a:r>
          </a:p>
          <a:p>
            <a:r>
              <a:rPr lang="id-ID" sz="2000" b="1" i="1" dirty="0" smtClean="0"/>
              <a:t>			= A . (B + C)</a:t>
            </a:r>
            <a:endParaRPr lang="id-ID" sz="2000" dirty="0"/>
          </a:p>
        </p:txBody>
      </p:sp>
      <p:sp>
        <p:nvSpPr>
          <p:cNvPr id="3" name="Rectangle 2"/>
          <p:cNvSpPr/>
          <p:nvPr/>
        </p:nvSpPr>
        <p:spPr>
          <a:xfrm>
            <a:off x="357158" y="1857364"/>
            <a:ext cx="85725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 smtClean="0"/>
          </a:p>
          <a:p>
            <a:r>
              <a:rPr lang="id-ID" sz="2400" b="1" dirty="0" smtClean="0"/>
              <a:t>Contoh3:</a:t>
            </a:r>
          </a:p>
          <a:p>
            <a:r>
              <a:rPr lang="id-ID" sz="2400" b="1" dirty="0" smtClean="0"/>
              <a:t>Sederhanakan </a:t>
            </a:r>
            <a:r>
              <a:rPr lang="id-ID" sz="2400" b="1" i="1" dirty="0" smtClean="0"/>
              <a:t>A + A . B’+ A’. B</a:t>
            </a:r>
          </a:p>
          <a:p>
            <a:r>
              <a:rPr lang="pt-BR" sz="2400" b="1" dirty="0" smtClean="0"/>
              <a:t>Penyelesaian </a:t>
            </a:r>
            <a:r>
              <a:rPr lang="pt-BR" sz="2400" b="1" i="1" dirty="0" smtClean="0"/>
              <a:t>A + A . B’+ A’. B= (A + A . B’) + A’. B</a:t>
            </a:r>
          </a:p>
          <a:p>
            <a:r>
              <a:rPr lang="id-ID" sz="2400" b="1" i="1" dirty="0" smtClean="0"/>
              <a:t>			          = A + A’. B</a:t>
            </a:r>
          </a:p>
          <a:p>
            <a:r>
              <a:rPr lang="id-ID" sz="2400" b="1" i="1" dirty="0" smtClean="0"/>
              <a:t>			          = A + B</a:t>
            </a:r>
            <a:endParaRPr lang="id-ID" sz="2400" dirty="0" smtClean="0"/>
          </a:p>
          <a:p>
            <a:r>
              <a:rPr lang="id-ID" sz="2400" b="1" dirty="0" smtClean="0"/>
              <a:t>Contoh 2:</a:t>
            </a:r>
          </a:p>
          <a:p>
            <a:r>
              <a:rPr lang="id-ID" sz="2400" b="1" dirty="0" smtClean="0"/>
              <a:t>Sederhanakan </a:t>
            </a:r>
            <a:r>
              <a:rPr lang="id-ID" sz="2400" b="1" i="1" dirty="0" smtClean="0"/>
              <a:t>A’. B + A . B + A’. B’</a:t>
            </a:r>
          </a:p>
          <a:p>
            <a:r>
              <a:rPr lang="id-ID" sz="2400" b="1" dirty="0" smtClean="0"/>
              <a:t>Penyelesaian</a:t>
            </a:r>
            <a:r>
              <a:rPr lang="id-ID" sz="2400" b="1" i="1" dirty="0" smtClean="0"/>
              <a:t>A’. B + A . B + A’. B’= (A’+ A) . B + A’. B’</a:t>
            </a:r>
          </a:p>
          <a:p>
            <a:r>
              <a:rPr lang="id-ID" sz="2400" b="1" i="1" dirty="0" smtClean="0"/>
              <a:t>				</a:t>
            </a:r>
            <a:r>
              <a:rPr lang="fr-FR" sz="2400" b="1" i="1" dirty="0" smtClean="0"/>
              <a:t>= 1 . B + A’. B</a:t>
            </a:r>
            <a:r>
              <a:rPr lang="id-ID" sz="2400" b="1" i="1" dirty="0" smtClean="0"/>
              <a:t>’</a:t>
            </a:r>
            <a:endParaRPr lang="fr-FR" sz="2400" b="1" i="1" dirty="0" smtClean="0"/>
          </a:p>
          <a:p>
            <a:r>
              <a:rPr lang="id-ID" sz="2400" b="1" i="1" dirty="0" smtClean="0"/>
              <a:t>				= B + A’. B’</a:t>
            </a:r>
          </a:p>
          <a:p>
            <a:r>
              <a:rPr lang="id-ID" sz="2400" b="1" i="1" dirty="0" smtClean="0"/>
              <a:t>                        		                = B + A’</a:t>
            </a:r>
            <a:endParaRPr lang="id-ID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357166"/>
            <a:ext cx="8215370" cy="26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Misalkan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terdapat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+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 ’.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himpunan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didefinisikan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opeartor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+, 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’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0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adalah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elemen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berbeda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Tupel</a:t>
            </a:r>
            <a:r>
              <a:rPr kumimoji="0" lang="id-ID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+, 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’)</a:t>
            </a:r>
            <a:r>
              <a:rPr lang="id-ID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disebut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aljabar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Boolean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jika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setiap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berlaku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aksioma-aksioma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postulat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Huntington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berikut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3143248"/>
            <a:ext cx="90011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Closure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		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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(ii)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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Identitas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	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+ 0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(ii)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1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Komutatif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	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	(ii)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Distributif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	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=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+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	(ii)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=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		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5.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Komplemen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  <a:hlinkClick r:id=""/>
              </a:rPr>
              <a:t>[</a:t>
            </a:r>
            <a:r>
              <a:rPr kumimoji="0" lang="en-US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  <a:hlinkClick r:id=""/>
              </a:rPr>
              <a:t>1]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	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+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 = 1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				(ii)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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’ = 0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/>
            </a:r>
            <a:b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</a:b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6" name="Rectangle 4">
            <a:hlinkClick r:id=""/>
          </p:cNvPr>
          <p:cNvSpPr>
            <a:spLocks noChangeArrowheads="1"/>
          </p:cNvSpPr>
          <p:nvPr/>
        </p:nvSpPr>
        <p:spPr bwMode="auto">
          <a:xfrm>
            <a:off x="0" y="466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282" y="500042"/>
            <a:ext cx="6715172" cy="55721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1142984"/>
            <a:ext cx="61436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mempunyai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sebuah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harus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diperlihatkan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Elemen-elemen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himpunan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Kaidah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operasi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Memenuhi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postulat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Huntington.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Dua-Nilai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Aljabar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Boolean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dua-nilai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= {0, 1}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+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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uner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 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Kaidah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untuk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operator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uner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414" y="571480"/>
            <a:ext cx="7572428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93912" y="1357300"/>
          <a:ext cx="5835674" cy="21431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6180"/>
                <a:gridCol w="530108"/>
                <a:gridCol w="735982"/>
                <a:gridCol w="535829"/>
                <a:gridCol w="426180"/>
                <a:gridCol w="426180"/>
                <a:gridCol w="953297"/>
                <a:gridCol w="530108"/>
                <a:gridCol w="636279"/>
                <a:gridCol w="635531"/>
              </a:tblGrid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d-ID" sz="1000" dirty="0"/>
                        <a:t> </a:t>
                      </a:r>
                      <a:r>
                        <a:rPr lang="en-US" sz="1000" dirty="0"/>
                        <a:t>a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a </a:t>
                      </a:r>
                      <a:r>
                        <a:rPr lang="en-US" sz="1000">
                          <a:sym typeface="Symbol"/>
                        </a:rPr>
                        <a:t></a:t>
                      </a:r>
                      <a:r>
                        <a:rPr lang="en-US" sz="1000"/>
                        <a:t> 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a + b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a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a’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/>
                        <a:t>0</a:t>
                      </a:r>
                      <a:endParaRPr lang="id-ID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0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id-ID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dirty="0">
                        <a:latin typeface="Comic Sans MS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716</TotalTime>
  <Words>2084</Words>
  <Application>Microsoft Office PowerPoint</Application>
  <PresentationFormat>On-screen Show (4:3)</PresentationFormat>
  <Paragraphs>659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Paper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SAMSUNG</cp:lastModifiedBy>
  <cp:revision>85</cp:revision>
  <dcterms:created xsi:type="dcterms:W3CDTF">2011-12-31T01:31:48Z</dcterms:created>
  <dcterms:modified xsi:type="dcterms:W3CDTF">2013-12-10T16:41:55Z</dcterms:modified>
</cp:coreProperties>
</file>