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9" r:id="rId1"/>
  </p:sldMasterIdLst>
  <p:sldIdLst>
    <p:sldId id="267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45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60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972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082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21659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1956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8557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12646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41996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88974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0471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591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9610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876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4951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4375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61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6897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700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281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653673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859" y="1625600"/>
            <a:ext cx="8841137" cy="3412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07108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79681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40077" y="588723"/>
            <a:ext cx="5862181" cy="9018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	</a:t>
            </a:r>
            <a:r>
              <a:rPr lang="id-ID" dirty="0" smtClean="0"/>
              <a:t>PERSAMAAN HIPERBOLA DENGAN PUSAT ( 0,0 )</a:t>
            </a:r>
            <a:endParaRPr lang="id-ID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28" y="1973944"/>
            <a:ext cx="5254171" cy="35850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06" y="1814287"/>
            <a:ext cx="4826893" cy="3918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41200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03086" y="1718340"/>
                <a:ext cx="8040914" cy="339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dirty="0" smtClean="0"/>
                  <a:t>Hiperbola { P  </a:t>
                </a:r>
                <a:r>
                  <a:rPr lang="id-ID" dirty="0">
                    <a:sym typeface="Symbol" panose="05050102010706020507" pitchFamily="18" charset="2"/>
                  </a:rPr>
                  <a:t> PF2 – PF1 =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±2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</m:oMath>
                </a14:m>
                <a:r>
                  <a:rPr lang="id-ID" dirty="0"/>
                  <a:t> }</a:t>
                </a:r>
              </a:p>
              <a:p>
                <a:r>
                  <a:rPr lang="id-ID" dirty="0">
                    <a:latin typeface="Cambria" panose="02040503050406030204" pitchFamily="18" charset="0"/>
                  </a:rPr>
                  <a:t>= { ( x, y ) </a:t>
                </a:r>
                <a14:m>
                  <m:oMath xmlns:m="http://schemas.openxmlformats.org/officeDocument/2006/math">
                    <m:r>
                      <a:rPr lang="id-ID" i="1">
                        <a:latin typeface="Cambria" panose="02040503050406030204" pitchFamily="18" charset="0"/>
                        <a:sym typeface="Symbol" panose="05050102010706020507" pitchFamily="18" charset="2"/>
                      </a:rPr>
                      <m:t> </m:t>
                    </m:r>
                    <m:rad>
                      <m:radPr>
                        <m:degHide m:val="on"/>
                        <m:ctrlPr>
                          <a:rPr lang="id-ID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id-ID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id-ID" i="1">
                                <a:latin typeface="Cambria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  <a:sym typeface="Symbol" panose="05050102010706020507" pitchFamily="18" charset="2"/>
                              </a:rPr>
                              <m:t>+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  <a:sym typeface="Symbol" panose="05050102010706020507" pitchFamily="18" charset="2"/>
                              </a:rPr>
                              <m:t>𝑐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e>
                        </m:d>
                        <m:r>
                          <a:rPr lang="id-ID" i="1" baseline="30000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id-ID" i="1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id-ID" i="1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id-ID" i="1" baseline="30000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id-ID" i="1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rad>
                  </m:oMath>
                </a14:m>
                <a:r>
                  <a:rPr lang="id-ID" dirty="0">
                    <a:latin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i="1">
                                <a:latin typeface="Cambria" panose="02040503050406030204" pitchFamily="18" charset="0"/>
                              </a:rPr>
                              <m:t> 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</a:rPr>
                              <m:t>𝑥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</a:rPr>
                              <m:t> −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  <m:r>
                      <a:rPr lang="id-ID" i="1" baseline="30000">
                        <a:latin typeface="Cambria" panose="02040503050406030204" pitchFamily="18" charset="0"/>
                      </a:rPr>
                      <m:t>2</m:t>
                    </m:r>
                    <m:r>
                      <a:rPr lang="id-ID" i="1">
                        <a:latin typeface="Cambria" panose="02040503050406030204" pitchFamily="18" charset="0"/>
                      </a:rPr>
                      <m:t>+</m:t>
                    </m:r>
                    <m:r>
                      <a:rPr lang="id-ID" i="1">
                        <a:latin typeface="Cambria" panose="02040503050406030204" pitchFamily="18" charset="0"/>
                      </a:rPr>
                      <m:t>𝑦</m:t>
                    </m:r>
                    <m:r>
                      <a:rPr lang="id-ID" i="1" baseline="30000">
                        <a:latin typeface="Cambria" panose="02040503050406030204" pitchFamily="18" charset="0"/>
                      </a:rPr>
                      <m:t>2 </m:t>
                    </m:r>
                    <m:r>
                      <a:rPr lang="id-ID" i="1">
                        <a:latin typeface="Cambria" panose="02040503050406030204" pitchFamily="18" charset="0"/>
                      </a:rPr>
                      <m:t>= ±2</m:t>
                    </m:r>
                    <m:r>
                      <a:rPr lang="id-ID" i="1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id-ID" i="1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 }</m:t>
                    </m:r>
                  </m:oMath>
                </a14:m>
                <a:endParaRPr lang="id-ID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id-ID" dirty="0">
                    <a:latin typeface="Cambria" panose="02040503050406030204" pitchFamily="18" charset="0"/>
                  </a:rPr>
                  <a:t>= { ( x, y ) 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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id-ID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id-ID" i="1">
                                <a:latin typeface="Cambria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  <a:sym typeface="Symbol" panose="05050102010706020507" pitchFamily="18" charset="2"/>
                              </a:rPr>
                              <m:t>+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  <a:sym typeface="Symbol" panose="05050102010706020507" pitchFamily="18" charset="2"/>
                              </a:rPr>
                              <m:t>𝑐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e>
                        </m:d>
                        <m:r>
                          <a:rPr lang="id-ID" i="1" baseline="30000" smtClean="0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id-ID" i="1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id-ID" i="1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id-ID" i="1" baseline="30000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id-ID" i="1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rad>
                  </m:oMath>
                </a14:m>
                <a:r>
                  <a:rPr lang="id-ID" dirty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id-ID" i="1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±2</m:t>
                    </m:r>
                    <m:r>
                      <a:rPr lang="id-ID" i="1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id-ID" i="1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ad>
                      <m:radPr>
                        <m:degHide m:val="on"/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id-ID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i="1">
                                <a:latin typeface="Cambria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id-ID" i="1" baseline="30000">
                            <a:latin typeface="Cambria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id-ID" i="1">
                            <a:latin typeface="Cambria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id-ID" i="1">
                            <a:latin typeface="Cambria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id-ID" i="1">
                            <a:latin typeface="Cambria" panose="02040503050406030204" pitchFamily="18" charset="0"/>
                            <a:ea typeface="Cambria Math" panose="02040503050406030204" pitchFamily="18" charset="0"/>
                          </a:rPr>
                          <m:t> 2 }</m:t>
                        </m:r>
                      </m:e>
                    </m:rad>
                  </m:oMath>
                </a14:m>
                <a:endParaRPr lang="id-ID" dirty="0">
                  <a:latin typeface="Cambria" panose="02040503050406030204" pitchFamily="18" charset="0"/>
                </a:endParaRPr>
              </a:p>
              <a:p>
                <a:r>
                  <a:rPr lang="id-ID" dirty="0">
                    <a:latin typeface="Cambria" panose="02040503050406030204" pitchFamily="18" charset="0"/>
                  </a:rPr>
                  <a:t>= { ( x, y ) 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 x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 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+ 2cx + c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 + y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 = 4a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 ± 4a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id-ID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id-ID" i="1">
                                <a:latin typeface="Cambria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  <a:sym typeface="Symbol" panose="05050102010706020507" pitchFamily="18" charset="2"/>
                              </a:rPr>
                              <m:t>𝑐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e>
                        </m:d>
                        <m:r>
                          <a:rPr lang="id-ID" i="1" baseline="30000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id-ID" i="1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id-ID" i="1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id-ID" i="1" baseline="30000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id-ID" i="1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id-ID" i="1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id-ID" i="1" baseline="30000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id-ID" i="1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 −2</m:t>
                        </m:r>
                        <m:r>
                          <a:rPr lang="id-ID" i="1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𝑐𝑥</m:t>
                        </m:r>
                        <m:r>
                          <a:rPr lang="id-ID" i="1" baseline="30000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id-ID" i="1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id-ID" i="1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  <m:r>
                          <a:rPr lang="id-ID" i="1" baseline="30000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id-ID" i="1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id-ID" i="1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id-ID" i="1" baseline="30000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id-ID" i="1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}</m:t>
                        </m:r>
                      </m:e>
                    </m:rad>
                  </m:oMath>
                </a14:m>
                <a:endParaRPr lang="id-ID" dirty="0">
                  <a:latin typeface="Cambria" panose="02040503050406030204" pitchFamily="18" charset="0"/>
                  <a:sym typeface="Symbol" panose="05050102010706020507" pitchFamily="18" charset="2"/>
                </a:endParaRPr>
              </a:p>
              <a:p>
                <a:r>
                  <a:rPr lang="id-ID" dirty="0">
                    <a:latin typeface="Cambria" panose="02040503050406030204" pitchFamily="18" charset="0"/>
                  </a:rPr>
                  <a:t>= { ( x, y ) 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 cx – a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 = ±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id-ID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id-ID" i="1">
                                <a:latin typeface="Cambria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  <a:sym typeface="Symbol" panose="05050102010706020507" pitchFamily="18" charset="2"/>
                              </a:rPr>
                              <m:t>𝑐</m:t>
                            </m:r>
                            <m:r>
                              <a:rPr lang="id-ID" i="1">
                                <a:latin typeface="Cambria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e>
                        </m:d>
                        <m:r>
                          <a:rPr lang="id-ID" i="1" baseline="30000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id-ID" i="1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id-ID" i="1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id-ID" i="1" baseline="30000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id-ID" i="1">
                            <a:latin typeface="Cambria" panose="02040503050406030204" pitchFamily="18" charset="0"/>
                            <a:sym typeface="Symbol" panose="05050102010706020507" pitchFamily="18" charset="2"/>
                          </a:rPr>
                          <m:t> }</m:t>
                        </m:r>
                      </m:e>
                    </m:rad>
                  </m:oMath>
                </a14:m>
                <a:endParaRPr lang="id-ID" dirty="0">
                  <a:latin typeface="Cambria" panose="02040503050406030204" pitchFamily="18" charset="0"/>
                </a:endParaRPr>
              </a:p>
              <a:p>
                <a:r>
                  <a:rPr lang="id-ID" dirty="0">
                    <a:latin typeface="Cambria" panose="02040503050406030204" pitchFamily="18" charset="0"/>
                  </a:rPr>
                  <a:t>= { (x,  y ) 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 </a:t>
                </a:r>
                <a:r>
                  <a:rPr lang="id-ID" dirty="0" smtClean="0">
                    <a:latin typeface="Cambria" panose="02040503050406030204" pitchFamily="18" charset="0"/>
                    <a:sym typeface="Symbol" panose="05050102010706020507" pitchFamily="18" charset="2"/>
                  </a:rPr>
                  <a:t>c</a:t>
                </a:r>
                <a:r>
                  <a:rPr lang="id-ID" baseline="30000" dirty="0" smtClean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 smtClean="0">
                    <a:latin typeface="Cambria" panose="02040503050406030204" pitchFamily="18" charset="0"/>
                    <a:sym typeface="Symbol" panose="05050102010706020507" pitchFamily="18" charset="2"/>
                  </a:rPr>
                  <a:t>x</a:t>
                </a:r>
                <a:r>
                  <a:rPr lang="id-ID" baseline="30000" dirty="0" smtClean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 smtClean="0">
                    <a:latin typeface="Cambria" panose="02040503050406030204" pitchFamily="18" charset="0"/>
                    <a:sym typeface="Symbol" panose="05050102010706020507" pitchFamily="18" charset="2"/>
                  </a:rPr>
                  <a:t>- 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2a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  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/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cx + a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4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 = a2x2 – 2a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cx + a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c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 + a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y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 }</a:t>
                </a:r>
              </a:p>
              <a:p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={ ( x, y )  ( c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-a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 ) x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 – a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y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 = a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 ( c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-a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) }</a:t>
                </a:r>
              </a:p>
              <a:p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={ (x, y )  b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x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 – a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y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 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= a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 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( c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 – a</a:t>
                </a:r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) }</a:t>
                </a:r>
              </a:p>
              <a:p>
                <a:r>
                  <a:rPr lang="id-ID" dirty="0">
                    <a:latin typeface="Cambria" panose="02040503050406030204" pitchFamily="18" charset="0"/>
                    <a:sym typeface="Symbol" panose="05050102010706020507" pitchFamily="18" charset="2"/>
                  </a:rPr>
                  <a:t>={ ( x, y) 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id-ID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  <m:r>
                      <a:rPr lang="id-ID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− </m:t>
                    </m:r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dirty="0" smtClean="0">
                    <a:latin typeface="Cambria" panose="02040503050406030204" pitchFamily="18" charset="0"/>
                    <a:sym typeface="Symbol" panose="05050102010706020507" pitchFamily="18" charset="2"/>
                  </a:rPr>
                  <a:t> = 1 }</a:t>
                </a:r>
              </a:p>
              <a:p>
                <a:endParaRPr lang="id-ID" dirty="0">
                  <a:latin typeface="Cambria" panose="02040503050406030204" pitchFamily="18" charset="0"/>
                  <a:sym typeface="Symbol" panose="05050102010706020507" pitchFamily="18" charset="2"/>
                </a:endParaRPr>
              </a:p>
              <a:p>
                <a:r>
                  <a:rPr lang="id-ID" baseline="30000" dirty="0">
                    <a:latin typeface="Cambria" panose="02040503050406030204" pitchFamily="18" charset="0"/>
                    <a:sym typeface="Symbol" panose="05050102010706020507" pitchFamily="18" charset="2"/>
                  </a:rPr>
                  <a:t/>
                </a:r>
                <a:endParaRPr lang="id-ID" baseline="30000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86" y="1718340"/>
                <a:ext cx="8040914" cy="3396827"/>
              </a:xfrm>
              <a:prstGeom prst="rect">
                <a:avLst/>
              </a:prstGeom>
              <a:blipFill rotWithShape="0">
                <a:blip r:embed="rId2"/>
                <a:stretch>
                  <a:fillRect l="-682" t="-143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7155543" y="5115167"/>
                <a:ext cx="3048000" cy="11176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id-ID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sz="28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id-ID" sz="28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d-ID" sz="2800" b="0" i="1" smtClean="0">
                        <a:latin typeface="Cambria Math" panose="02040503050406030204" pitchFamily="18" charset="0"/>
                      </a:rPr>
                      <m:t> −  </m:t>
                    </m:r>
                    <m:f>
                      <m:fPr>
                        <m:ctrlPr>
                          <a:rPr lang="id-ID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id-ID" sz="28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id-ID" sz="28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dirty="0" smtClean="0"/>
                  <a:t> = 1</a:t>
                </a:r>
                <a:endParaRPr lang="id-ID" dirty="0"/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43" y="5115167"/>
                <a:ext cx="3048000" cy="111760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972457" y="667657"/>
            <a:ext cx="10218057" cy="105068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Koordinat fokus F1 ( C, 0 ), F2 ( -C, 0 ), dan selisih jarak antara titik pada hiperbola ke kedua fokus = 2a. Misal P ( x, y ) pada hiper bola, maka </a:t>
            </a:r>
            <a:r>
              <a:rPr lang="id-ID" dirty="0" smtClean="0">
                <a:sym typeface="Symbol" panose="05050102010706020507" pitchFamily="18" charset="2"/>
              </a:rPr>
              <a:t> PF2 – PF1  = 2a atau PF2 – PF1 = ± 2a</a:t>
            </a:r>
            <a:endParaRPr lang="id-ID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78743" y="4659086"/>
            <a:ext cx="14514" cy="827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64231" y="5500914"/>
            <a:ext cx="4775200" cy="14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17373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1015999" y="667657"/>
                <a:ext cx="6879771" cy="92891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/>
                  <a:t>PERSAMAAN HIPERBOLA DENGAN PUSAT ( </a:t>
                </a:r>
                <a14:m>
                  <m:oMath xmlns:m="http://schemas.openxmlformats.org/officeDocument/2006/math">
                    <m:r>
                      <a:rPr lang="id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endParaRPr lang="id-ID" dirty="0"/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667657"/>
                <a:ext cx="6879771" cy="92891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C:\Users\NB-505\AppData\Local\Temp\msohtmlclip1\01\clip_image098.gif"/>
          <p:cNvSpPr>
            <a:spLocks noChangeAspect="1" noChangeArrowheads="1"/>
          </p:cNvSpPr>
          <p:nvPr/>
        </p:nvSpPr>
        <p:spPr bwMode="auto">
          <a:xfrm>
            <a:off x="593725" y="-2152650"/>
            <a:ext cx="1809750" cy="24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3" descr="C:\Users\NB-505\AppData\Local\Temp\msohtmlclip1\01\clip_image100.gif"/>
          <p:cNvSpPr>
            <a:spLocks noChangeAspect="1" noChangeArrowheads="1"/>
          </p:cNvSpPr>
          <p:nvPr/>
        </p:nvSpPr>
        <p:spPr bwMode="auto">
          <a:xfrm>
            <a:off x="593725" y="-1970088"/>
            <a:ext cx="1809750" cy="24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AutoShape 4" descr="C:\Users\NB-505\AppData\Local\Temp\msohtmlclip1\01\clip_image098.gif"/>
          <p:cNvSpPr>
            <a:spLocks noChangeAspect="1" noChangeArrowheads="1"/>
          </p:cNvSpPr>
          <p:nvPr/>
        </p:nvSpPr>
        <p:spPr bwMode="auto">
          <a:xfrm>
            <a:off x="403225" y="-1604963"/>
            <a:ext cx="1809750" cy="24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AutoShape 5" descr="C:\Users\NB-505\AppData\Local\Temp\msohtmlclip1\01\clip_image100.gif"/>
          <p:cNvSpPr>
            <a:spLocks noChangeAspect="1" noChangeArrowheads="1"/>
          </p:cNvSpPr>
          <p:nvPr/>
        </p:nvSpPr>
        <p:spPr bwMode="auto">
          <a:xfrm>
            <a:off x="641350" y="-1604963"/>
            <a:ext cx="1809750" cy="24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AutoShape 6" descr="C:\Users\NB-505\AppData\Local\Temp\msohtmlclip1\01\clip_image098.gif"/>
          <p:cNvSpPr>
            <a:spLocks noChangeAspect="1" noChangeArrowheads="1"/>
          </p:cNvSpPr>
          <p:nvPr/>
        </p:nvSpPr>
        <p:spPr bwMode="auto">
          <a:xfrm>
            <a:off x="403225" y="-1376363"/>
            <a:ext cx="1809750" cy="24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AutoShape 7" descr="C:\Users\NB-505\AppData\Local\Temp\msohtmlclip1\01\clip_image100.gif"/>
          <p:cNvSpPr>
            <a:spLocks noChangeAspect="1" noChangeArrowheads="1"/>
          </p:cNvSpPr>
          <p:nvPr/>
        </p:nvSpPr>
        <p:spPr bwMode="auto">
          <a:xfrm>
            <a:off x="982663" y="-1376363"/>
            <a:ext cx="1809750" cy="24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AutoShape 8" descr="C:\Users\NB-505\AppData\Local\Temp\msohtmlclip1\01\clip_image102.gif"/>
          <p:cNvSpPr>
            <a:spLocks noChangeAspect="1" noChangeArrowheads="1"/>
          </p:cNvSpPr>
          <p:nvPr/>
        </p:nvSpPr>
        <p:spPr bwMode="auto">
          <a:xfrm>
            <a:off x="2401888" y="-1147763"/>
            <a:ext cx="1847850" cy="24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AutoShape 9" descr="C:\Users\NB-505\AppData\Local\Temp\msohtmlclip1\01\clip_image104.gif"/>
          <p:cNvSpPr>
            <a:spLocks noChangeAspect="1" noChangeArrowheads="1"/>
          </p:cNvSpPr>
          <p:nvPr/>
        </p:nvSpPr>
        <p:spPr bwMode="auto">
          <a:xfrm>
            <a:off x="2881313" y="-919163"/>
            <a:ext cx="1724025" cy="24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AutoShape 10" descr="C:\Users\NB-505\AppData\Local\Temp\msohtmlclip1\01\clip_image106.gif"/>
          <p:cNvSpPr>
            <a:spLocks noChangeAspect="1" noChangeArrowheads="1"/>
          </p:cNvSpPr>
          <p:nvPr/>
        </p:nvSpPr>
        <p:spPr bwMode="auto">
          <a:xfrm>
            <a:off x="1701800" y="-690563"/>
            <a:ext cx="1685925" cy="24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AutoShape 11" descr="C:\Users\NB-505\AppData\Local\Temp\msohtmlclip1\01\clip_image106.gif"/>
          <p:cNvSpPr>
            <a:spLocks noChangeAspect="1" noChangeArrowheads="1"/>
          </p:cNvSpPr>
          <p:nvPr/>
        </p:nvSpPr>
        <p:spPr bwMode="auto">
          <a:xfrm>
            <a:off x="1346200" y="-508000"/>
            <a:ext cx="1685925" cy="24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AutoShape 12" descr="C:\Users\NB-505\AppData\Local\Temp\msohtmlclip1\01\clip_image108.gif"/>
          <p:cNvSpPr>
            <a:spLocks noChangeAspect="1" noChangeArrowheads="1"/>
          </p:cNvSpPr>
          <p:nvPr/>
        </p:nvSpPr>
        <p:spPr bwMode="auto">
          <a:xfrm>
            <a:off x="1416050" y="-325438"/>
            <a:ext cx="1819275" cy="24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AutoShape 13" descr="C:\Users\NB-505\AppData\Local\Temp\msohtmlclip1\01\clip_image110.gif"/>
          <p:cNvSpPr>
            <a:spLocks noChangeAspect="1" noChangeArrowheads="1"/>
          </p:cNvSpPr>
          <p:nvPr/>
        </p:nvSpPr>
        <p:spPr bwMode="auto">
          <a:xfrm>
            <a:off x="212725" y="2047875"/>
            <a:ext cx="36195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AutoShape 14" descr="C:\Users\NB-505\AppData\Local\Temp\msohtmlclip1\01\clip_image112.gif"/>
          <p:cNvSpPr>
            <a:spLocks noChangeAspect="1" noChangeArrowheads="1"/>
          </p:cNvSpPr>
          <p:nvPr/>
        </p:nvSpPr>
        <p:spPr bwMode="auto">
          <a:xfrm>
            <a:off x="450850" y="2047875"/>
            <a:ext cx="36195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0" y="1898148"/>
            <a:ext cx="5284358" cy="40777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758" y="2524578"/>
            <a:ext cx="3885042" cy="20016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1163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95086" y="-675095"/>
            <a:ext cx="1132114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91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0346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56342" y="870857"/>
                <a:ext cx="1035354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dirty="0" smtClean="0"/>
                  <a:t>Seperti pada parabola elips. Cara menemukan rumus persamaan hiperbola dengan pusat ( 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id-ID" dirty="0" smtClean="0"/>
                  <a:t> ) digunakan sistem</a:t>
                </a:r>
              </a:p>
              <a:p>
                <a:r>
                  <a:rPr lang="id-ID" dirty="0" smtClean="0"/>
                  <a:t>Koordinat baru X O Y</a:t>
                </a:r>
              </a:p>
              <a:p>
                <a:endParaRPr lang="id-ID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42" y="870857"/>
                <a:ext cx="10353540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471" t="-331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1190171" y="1794187"/>
                <a:ext cx="3323771" cy="11611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id-ID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d-ID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d-ID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d-ID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id-ID" sz="24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d-ID" sz="24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4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id-ID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d-ID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d-ID" sz="2400" b="0" i="1" smtClean="0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id-ID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id-ID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id-ID" sz="24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id-ID" sz="24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id-ID" sz="2400" dirty="0"/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1794187"/>
                <a:ext cx="3323771" cy="116114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90171" y="3091543"/>
                <a:ext cx="7288534" cy="2940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dirty="0" smtClean="0"/>
                  <a:t>Merupakan persamaan hiperbola dengan :</a:t>
                </a:r>
              </a:p>
              <a:p>
                <a:pPr marL="342900" indent="-342900">
                  <a:buAutoNum type="alphaLcPeriod"/>
                </a:pPr>
                <a:r>
                  <a:rPr lang="id-ID" dirty="0" smtClean="0"/>
                  <a:t>Pusat hiperbola adalah ( </a:t>
                </a:r>
                <a14:m>
                  <m:oMath xmlns:m="http://schemas.openxmlformats.org/officeDocument/2006/math">
                    <m:r>
                      <a:rPr lang="id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),</m:t>
                    </m:r>
                  </m:oMath>
                </a14:m>
                <a:endParaRPr lang="id-ID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lphaLcPeriod"/>
                </a:pPr>
                <a:r>
                  <a:rPr lang="id-ID" dirty="0" smtClean="0"/>
                  <a:t>Fokus hiperbola F1 ( </a:t>
                </a:r>
                <a14:m>
                  <m:oMath xmlns:m="http://schemas.openxmlformats.org/officeDocument/2006/math">
                    <m:r>
                      <a:rPr lang="id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 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  <m:d>
                      <m:d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id-ID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lphaLcPeriod"/>
                </a:pPr>
                <a:r>
                  <a:rPr lang="id-ID" dirty="0" smtClean="0"/>
                  <a:t>Puncak hiperbola : A ( </a:t>
                </a:r>
                <a14:m>
                  <m:oMath xmlns:m="http://schemas.openxmlformats.org/officeDocument/2006/math">
                    <m:r>
                      <a:rPr lang="id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 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id-ID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lphaLcPeriod"/>
                </a:pPr>
                <a:r>
                  <a:rPr lang="id-ID" dirty="0" smtClean="0"/>
                  <a:t>Sumbu simetri : sumbu utama adalah y=a dan sumbu sekawan adalah x= </a:t>
                </a:r>
                <a14:m>
                  <m:oMath xmlns:m="http://schemas.openxmlformats.org/officeDocument/2006/math">
                    <m:r>
                      <a:rPr lang="id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id-ID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lphaLcPeriod"/>
                </a:pPr>
                <a:r>
                  <a:rPr lang="id-ID" dirty="0" smtClean="0"/>
                  <a:t>Sumbu nyata adalah AB = 2a dan sumbu imajiner adalah CD = 2b</a:t>
                </a:r>
              </a:p>
              <a:p>
                <a:pPr marL="342900" indent="-342900">
                  <a:buAutoNum type="alphaLcPeriod"/>
                </a:pPr>
                <a:r>
                  <a:rPr lang="id-ID" dirty="0" smtClean="0"/>
                  <a:t>Sumbu asimtot : y- </a:t>
                </a:r>
                <a14:m>
                  <m:oMath xmlns:m="http://schemas.openxmlformats.org/officeDocument/2006/math">
                    <m:r>
                      <a:rPr lang="id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id-ID" dirty="0" smtClean="0"/>
                  <a:t> = </a:t>
                </a:r>
                <a14:m>
                  <m:oMath xmlns:m="http://schemas.openxmlformats.org/officeDocument/2006/math">
                    <m:r>
                      <a:rPr lang="id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id-ID" dirty="0" smtClean="0"/>
                  <a:t> ( x – a ) ,</a:t>
                </a:r>
              </a:p>
              <a:p>
                <a:pPr marL="342900" indent="-342900">
                  <a:buAutoNum type="alphaLcPeriod"/>
                </a:pPr>
                <a:r>
                  <a:rPr lang="id-ID" dirty="0" smtClean="0"/>
                  <a:t>Persamaan direktris : x = </a:t>
                </a:r>
                <a14:m>
                  <m:oMath xmlns:m="http://schemas.openxmlformats.org/officeDocument/2006/math">
                    <m:r>
                      <a:rPr lang="id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±</m:t>
                    </m:r>
                  </m:oMath>
                </a14:m>
                <a:r>
                  <a:rPr lang="id-ID" dirty="0" smtClean="0"/>
                  <a:t/>
                </a:r>
                <a14:m>
                  <m:oMath xmlns:m="http://schemas.openxmlformats.org/officeDocument/2006/math">
                    <m:r>
                      <a:rPr lang="id-ID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d-ID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d-ID" b="0" i="1" baseline="30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d-ID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id-ID" dirty="0" smtClean="0"/>
                  <a:t>, dan</a:t>
                </a:r>
              </a:p>
              <a:p>
                <a:pPr marL="342900" indent="-342900">
                  <a:buAutoNum type="alphaLcPeriod"/>
                </a:pPr>
                <a:r>
                  <a:rPr lang="id-ID" dirty="0" smtClean="0"/>
                  <a:t>Eksentrisitas : 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id-ID" dirty="0" smtClean="0"/>
                  <a:t/>
                </a:r>
                <a14:m>
                  <m:oMath xmlns:m="http://schemas.openxmlformats.org/officeDocument/2006/math">
                    <m:r>
                      <a:rPr lang="id-ID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id-ID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id-ID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3091543"/>
                <a:ext cx="7288534" cy="2940100"/>
              </a:xfrm>
              <a:prstGeom prst="rect">
                <a:avLst/>
              </a:prstGeom>
              <a:blipFill rotWithShape="0">
                <a:blip r:embed="rId4"/>
                <a:stretch>
                  <a:fillRect l="-669" t="-103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6423129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57943" y="624114"/>
            <a:ext cx="5950857" cy="87085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GARIS SINGGUNG HIPERBOLA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466" y="1787441"/>
            <a:ext cx="9409705" cy="4357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36984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30" y="1143355"/>
            <a:ext cx="8984342" cy="46913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9858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229" y="914400"/>
            <a:ext cx="9651999" cy="497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1971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299</TotalTime>
  <Words>57</Words>
  <Application>Microsoft Office PowerPoint</Application>
  <PresentationFormat>Custom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25</cp:revision>
  <dcterms:created xsi:type="dcterms:W3CDTF">2013-12-12T12:37:21Z</dcterms:created>
  <dcterms:modified xsi:type="dcterms:W3CDTF">2013-12-13T03:59:12Z</dcterms:modified>
</cp:coreProperties>
</file>